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10287000" cx="18288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Archivo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arol123pl swider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9F6DED-8C43-4860-A94D-7A84A9C6725A}">
  <a:tblStyle styleId="{BA9F6DED-8C43-4860-A94D-7A84A9C6725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8" Type="http://schemas.openxmlformats.org/officeDocument/2006/relationships/font" Target="fonts/ArchivoBlack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22T13:28:26.161">
    <p:pos x="6000" y="0"/>
    <p:text>my section ends here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500e9a2e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9500e9a2e9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We’re treating fake-news detection as a simple text-classification problem, where our model learns patterns in the word distributions of fake vs. real articles</a:t>
            </a:r>
            <a:endParaRPr/>
          </a:p>
        </p:txBody>
      </p:sp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We reviewed more complex NLP architectures like RNNs, CNNs, and Transformers, but these add training complexity and aren’t necessary yet for a baseline.</a:t>
            </a:r>
            <a:endParaRPr/>
          </a:p>
        </p:txBody>
      </p:sp>
      <p:sp>
        <p:nvSpPr>
          <p:cNvPr id="308" name="Google Shape;30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This simple neural network sets a strong baseline — it’s fast, explainable, and gives us a benchmark to improve upon when we move to Transformers later.</a:t>
            </a:r>
            <a:endParaRPr/>
          </a:p>
        </p:txBody>
      </p:sp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c1fca9ca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9c1fca9cac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863a7341f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This simple neural network sets a strong baseline — it’s fast, explainable, and gives us a benchmark to improve upon when we move to Transformers later.</a:t>
            </a:r>
            <a:endParaRPr/>
          </a:p>
        </p:txBody>
      </p:sp>
      <p:sp>
        <p:nvSpPr>
          <p:cNvPr id="344" name="Google Shape;344;g3863a7341f8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63a7341f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This simple neural network sets a strong baseline — it’s fast, explainable, and gives us a benchmark to improve upon when we move to Transformers later.</a:t>
            </a:r>
            <a:endParaRPr/>
          </a:p>
        </p:txBody>
      </p:sp>
      <p:sp>
        <p:nvSpPr>
          <p:cNvPr id="360" name="Google Shape;360;g3863a7341f8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863a7341f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This simple neural network sets a strong baseline — it’s fast, explainable, and gives us a benchmark to improve upon when we move to Transformers later.</a:t>
            </a:r>
            <a:endParaRPr/>
          </a:p>
        </p:txBody>
      </p:sp>
      <p:sp>
        <p:nvSpPr>
          <p:cNvPr id="376" name="Google Shape;376;g3863a7341f8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63a7341f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E0E0E"/>
                </a:solidFill>
              </a:rPr>
              <a:t>This simple neural network sets a strong baseline — it’s fast, explainable, and gives us a benchmark to improve upon when we move to Transformers later.</a:t>
            </a:r>
            <a:endParaRPr/>
          </a:p>
        </p:txBody>
      </p:sp>
      <p:sp>
        <p:nvSpPr>
          <p:cNvPr id="391" name="Google Shape;391;g3863a7341f8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c607161f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9c607161f3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313650" y="2388325"/>
            <a:ext cx="8505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994725" y="2557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124525" y="3109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2" name="Google Shape;22;p6"/>
          <p:cNvSpPr txBox="1"/>
          <p:nvPr>
            <p:ph idx="2" type="body"/>
          </p:nvPr>
        </p:nvSpPr>
        <p:spPr>
          <a:xfrm>
            <a:off x="8315525" y="3109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6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body"/>
          </p:nvPr>
        </p:nvSpPr>
        <p:spPr>
          <a:xfrm>
            <a:off x="4010950" y="2768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/>
          <p:nvPr>
            <p:ph idx="2" type="pic"/>
          </p:nvPr>
        </p:nvSpPr>
        <p:spPr>
          <a:xfrm>
            <a:off x="9087229" y="1637750"/>
            <a:ext cx="7395900" cy="5547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1495750" y="37746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type="title"/>
          </p:nvPr>
        </p:nvSpPr>
        <p:spPr>
          <a:xfrm>
            <a:off x="1495750" y="1637750"/>
            <a:ext cx="67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 rot="5400000">
            <a:off x="4090821" y="-4090940"/>
            <a:ext cx="10287066" cy="18468946"/>
            <a:chOff x="0" y="-47625"/>
            <a:chExt cx="2709333" cy="4864217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2709333" cy="4816592"/>
            </a:xfrm>
            <a:custGeom>
              <a:rect b="b" l="l" r="r" t="t"/>
              <a:pathLst>
                <a:path extrusionOk="0"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" name="Google Shape;8;p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1"/>
          <p:cNvSpPr txBox="1"/>
          <p:nvPr>
            <p:ph type="title"/>
          </p:nvPr>
        </p:nvSpPr>
        <p:spPr>
          <a:xfrm>
            <a:off x="1495750" y="988650"/>
            <a:ext cx="1410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chivo Black"/>
              <a:buNone/>
              <a:defRPr i="0" sz="4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108300" y="32878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3200"/>
              <a:buChar char="•"/>
              <a:defRPr i="0" sz="3200" u="none" cap="none" strike="noStrike">
                <a:solidFill>
                  <a:schemeClr val="accent3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–"/>
              <a:defRPr i="0" sz="2800" u="none" cap="none" strike="noStrike">
                <a:solidFill>
                  <a:schemeClr val="accent3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i="0" sz="2400" u="none" cap="none" strike="noStrike">
                <a:solidFill>
                  <a:schemeClr val="accent3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–"/>
              <a:defRPr i="0" sz="2000" u="none" cap="none" strike="noStrike">
                <a:solidFill>
                  <a:schemeClr val="accent3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 i="0" sz="2000" u="none" cap="none" strike="noStrike">
                <a:solidFill>
                  <a:schemeClr val="accent3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i="0" sz="2000" u="none" cap="none" strike="noStrike">
                <a:solidFill>
                  <a:schemeClr val="accent3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4.jpg"/><Relationship Id="rId7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5.jp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5.jpg"/><Relationship Id="rId5" Type="http://schemas.openxmlformats.org/officeDocument/2006/relationships/image" Target="../media/image21.jpg"/><Relationship Id="rId6" Type="http://schemas.openxmlformats.org/officeDocument/2006/relationships/image" Target="../media/image28.jpg"/><Relationship Id="rId7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5.png"/><Relationship Id="rId7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5.png"/><Relationship Id="rId7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5.png"/><Relationship Id="rId7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3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9.jpg"/><Relationship Id="rId8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9.jpg"/><Relationship Id="rId8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7.png"/><Relationship Id="rId42" Type="http://schemas.openxmlformats.org/officeDocument/2006/relationships/image" Target="../media/image58.png"/><Relationship Id="rId41" Type="http://schemas.openxmlformats.org/officeDocument/2006/relationships/image" Target="../media/image63.png"/><Relationship Id="rId44" Type="http://schemas.openxmlformats.org/officeDocument/2006/relationships/image" Target="../media/image64.png"/><Relationship Id="rId43" Type="http://schemas.openxmlformats.org/officeDocument/2006/relationships/image" Target="../media/image66.png"/><Relationship Id="rId46" Type="http://schemas.openxmlformats.org/officeDocument/2006/relationships/image" Target="../media/image72.png"/><Relationship Id="rId45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Relationship Id="rId48" Type="http://schemas.openxmlformats.org/officeDocument/2006/relationships/image" Target="../media/image70.png"/><Relationship Id="rId47" Type="http://schemas.openxmlformats.org/officeDocument/2006/relationships/image" Target="../media/image61.png"/><Relationship Id="rId49" Type="http://schemas.openxmlformats.org/officeDocument/2006/relationships/image" Target="../media/image65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Relationship Id="rId31" Type="http://schemas.openxmlformats.org/officeDocument/2006/relationships/image" Target="../media/image53.png"/><Relationship Id="rId30" Type="http://schemas.openxmlformats.org/officeDocument/2006/relationships/image" Target="../media/image43.png"/><Relationship Id="rId33" Type="http://schemas.openxmlformats.org/officeDocument/2006/relationships/image" Target="../media/image68.png"/><Relationship Id="rId32" Type="http://schemas.openxmlformats.org/officeDocument/2006/relationships/image" Target="../media/image69.png"/><Relationship Id="rId35" Type="http://schemas.openxmlformats.org/officeDocument/2006/relationships/image" Target="../media/image74.png"/><Relationship Id="rId34" Type="http://schemas.openxmlformats.org/officeDocument/2006/relationships/image" Target="../media/image45.png"/><Relationship Id="rId37" Type="http://schemas.openxmlformats.org/officeDocument/2006/relationships/image" Target="../media/image56.png"/><Relationship Id="rId36" Type="http://schemas.openxmlformats.org/officeDocument/2006/relationships/image" Target="../media/image47.png"/><Relationship Id="rId39" Type="http://schemas.openxmlformats.org/officeDocument/2006/relationships/image" Target="../media/image73.png"/><Relationship Id="rId38" Type="http://schemas.openxmlformats.org/officeDocument/2006/relationships/image" Target="../media/image62.png"/><Relationship Id="rId20" Type="http://schemas.openxmlformats.org/officeDocument/2006/relationships/image" Target="../media/image41.png"/><Relationship Id="rId22" Type="http://schemas.openxmlformats.org/officeDocument/2006/relationships/image" Target="../media/image50.png"/><Relationship Id="rId21" Type="http://schemas.openxmlformats.org/officeDocument/2006/relationships/image" Target="../media/image44.png"/><Relationship Id="rId24" Type="http://schemas.openxmlformats.org/officeDocument/2006/relationships/image" Target="../media/image42.png"/><Relationship Id="rId23" Type="http://schemas.openxmlformats.org/officeDocument/2006/relationships/image" Target="../media/image52.png"/><Relationship Id="rId26" Type="http://schemas.openxmlformats.org/officeDocument/2006/relationships/image" Target="../media/image49.png"/><Relationship Id="rId25" Type="http://schemas.openxmlformats.org/officeDocument/2006/relationships/image" Target="../media/image59.png"/><Relationship Id="rId28" Type="http://schemas.openxmlformats.org/officeDocument/2006/relationships/image" Target="../media/image55.png"/><Relationship Id="rId27" Type="http://schemas.openxmlformats.org/officeDocument/2006/relationships/image" Target="../media/image46.png"/><Relationship Id="rId29" Type="http://schemas.openxmlformats.org/officeDocument/2006/relationships/image" Target="../media/image51.png"/><Relationship Id="rId50" Type="http://schemas.openxmlformats.org/officeDocument/2006/relationships/image" Target="../media/image60.png"/><Relationship Id="rId11" Type="http://schemas.openxmlformats.org/officeDocument/2006/relationships/image" Target="../media/image54.png"/><Relationship Id="rId10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40.png"/><Relationship Id="rId15" Type="http://schemas.openxmlformats.org/officeDocument/2006/relationships/image" Target="../media/image35.png"/><Relationship Id="rId14" Type="http://schemas.openxmlformats.org/officeDocument/2006/relationships/image" Target="../media/image33.png"/><Relationship Id="rId17" Type="http://schemas.openxmlformats.org/officeDocument/2006/relationships/image" Target="../media/image30.png"/><Relationship Id="rId16" Type="http://schemas.openxmlformats.org/officeDocument/2006/relationships/image" Target="../media/image37.png"/><Relationship Id="rId19" Type="http://schemas.openxmlformats.org/officeDocument/2006/relationships/image" Target="../media/image48.png"/><Relationship Id="rId18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13.pn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9.jpg"/><Relationship Id="rId8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36" name="Google Shape;36;p9"/>
            <p:cNvSpPr/>
            <p:nvPr/>
          </p:nvSpPr>
          <p:spPr>
            <a:xfrm>
              <a:off x="0" y="0"/>
              <a:ext cx="2709333" cy="4816592"/>
            </a:xfrm>
            <a:custGeom>
              <a:rect b="b" l="l" r="r" t="t"/>
              <a:pathLst>
                <a:path extrusionOk="0"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" name="Google Shape;37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9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39" name="Google Shape;39;p9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0" name="Google Shape;40;p9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41" name="Google Shape;41;p9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2" name="Google Shape;42;p9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43" name="Google Shape;43;p9"/>
          <p:cNvSpPr txBox="1"/>
          <p:nvPr/>
        </p:nvSpPr>
        <p:spPr>
          <a:xfrm>
            <a:off x="3442343" y="923925"/>
            <a:ext cx="9639900" cy="7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7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</a:t>
            </a:r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11351983" y="4239589"/>
            <a:ext cx="4651211" cy="465119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1820055" y="923925"/>
            <a:ext cx="4668300" cy="7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7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</a:t>
            </a:r>
            <a:endParaRPr/>
          </a:p>
        </p:txBody>
      </p:sp>
      <p:sp>
        <p:nvSpPr>
          <p:cNvPr id="46" name="Google Shape;46;p9"/>
          <p:cNvSpPr txBox="1"/>
          <p:nvPr/>
        </p:nvSpPr>
        <p:spPr>
          <a:xfrm>
            <a:off x="8963393" y="1705960"/>
            <a:ext cx="7611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Montserrat"/>
                <a:ea typeface="Montserrat"/>
                <a:cs typeface="Montserrat"/>
                <a:sym typeface="Montserrat"/>
              </a:rPr>
              <a:t>GROUP 10</a:t>
            </a:r>
            <a:endParaRPr b="1" sz="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Montserrat"/>
                <a:ea typeface="Montserrat"/>
                <a:cs typeface="Montserrat"/>
                <a:sym typeface="Montserrat"/>
              </a:rPr>
              <a:t>Agustin, Birk, Karol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1820055" y="923914"/>
            <a:ext cx="1254125" cy="125412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12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/>
          <p:nvPr/>
        </p:nvSpPr>
        <p:spPr>
          <a:xfrm>
            <a:off x="0" y="1268925"/>
            <a:ext cx="18288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Responsible AI Principles</a:t>
            </a:r>
            <a:endParaRPr/>
          </a:p>
        </p:txBody>
      </p:sp>
      <p:sp>
        <p:nvSpPr>
          <p:cNvPr id="247" name="Google Shape;247;p18"/>
          <p:cNvSpPr txBox="1"/>
          <p:nvPr/>
        </p:nvSpPr>
        <p:spPr>
          <a:xfrm>
            <a:off x="2095500" y="3429000"/>
            <a:ext cx="14097000" cy="6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Educational tool 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– not a fact-checking engine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Shows </a:t>
            </a: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confidence &amp; influential words 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for transparency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Processes data </a:t>
            </a: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locally 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(no PII stored)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Follows</a:t>
            </a: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 ethical AI 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human-oversight 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guidelines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/>
        </p:nvSpPr>
        <p:spPr>
          <a:xfrm>
            <a:off x="1028700" y="1429350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Development (M2–M3)</a:t>
            </a:r>
            <a:endParaRPr/>
          </a:p>
        </p:txBody>
      </p:sp>
      <p:grpSp>
        <p:nvGrpSpPr>
          <p:cNvPr id="253" name="Google Shape;253;p19"/>
          <p:cNvGrpSpPr/>
          <p:nvPr/>
        </p:nvGrpSpPr>
        <p:grpSpPr>
          <a:xfrm>
            <a:off x="849075" y="6122850"/>
            <a:ext cx="4057425" cy="1687974"/>
            <a:chOff x="-489952" y="11"/>
            <a:chExt cx="5409900" cy="2250633"/>
          </a:xfrm>
        </p:grpSpPr>
        <p:sp>
          <p:nvSpPr>
            <p:cNvPr id="254" name="Google Shape;254;p19"/>
            <p:cNvSpPr txBox="1"/>
            <p:nvPr/>
          </p:nvSpPr>
          <p:spPr>
            <a:xfrm>
              <a:off x="-489952" y="11"/>
              <a:ext cx="540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Montserrat"/>
                  <a:ea typeface="Montserrat"/>
                  <a:cs typeface="Montserrat"/>
                  <a:sym typeface="Montserrat"/>
                </a:rPr>
                <a:t>Replace Dense NN</a:t>
              </a:r>
              <a:endParaRPr sz="2000"/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-414202" y="920744"/>
              <a:ext cx="5258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Montserrat"/>
                  <a:ea typeface="Montserrat"/>
                  <a:cs typeface="Montserrat"/>
                  <a:sym typeface="Montserrat"/>
                </a:rPr>
                <a:t>with DistilBERT for context awareness</a:t>
              </a:r>
              <a:endParaRPr sz="23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56" name="Google Shape;256;p19"/>
          <p:cNvCxnSpPr/>
          <p:nvPr/>
        </p:nvCxnSpPr>
        <p:spPr>
          <a:xfrm>
            <a:off x="1028700" y="4836294"/>
            <a:ext cx="15868265" cy="0"/>
          </a:xfrm>
          <a:prstGeom prst="straightConnector1">
            <a:avLst/>
          </a:prstGeom>
          <a:noFill/>
          <a:ln cap="flat" cmpd="sng" w="47625">
            <a:solidFill>
              <a:srgbClr val="4F7DC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7" name="Google Shape;257;p19"/>
          <p:cNvGrpSpPr/>
          <p:nvPr/>
        </p:nvGrpSpPr>
        <p:grpSpPr>
          <a:xfrm>
            <a:off x="5438287" y="6087138"/>
            <a:ext cx="3876261" cy="1723687"/>
            <a:chOff x="-122096" y="47627"/>
            <a:chExt cx="5168348" cy="2298250"/>
          </a:xfrm>
        </p:grpSpPr>
        <p:sp>
          <p:nvSpPr>
            <p:cNvPr id="258" name="Google Shape;258;p19"/>
            <p:cNvSpPr txBox="1"/>
            <p:nvPr/>
          </p:nvSpPr>
          <p:spPr>
            <a:xfrm>
              <a:off x="126252" y="47627"/>
              <a:ext cx="4920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Montserrat"/>
                  <a:ea typeface="Montserrat"/>
                  <a:cs typeface="Montserrat"/>
                  <a:sym typeface="Montserrat"/>
                </a:rPr>
                <a:t>Expand API</a:t>
              </a:r>
              <a:endParaRPr sz="3200"/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-122096" y="1015977"/>
              <a:ext cx="37473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Montserrat"/>
                  <a:ea typeface="Montserrat"/>
                  <a:cs typeface="Montserrat"/>
                  <a:sym typeface="Montserrat"/>
                </a:rPr>
                <a:t>Deploy full web application</a:t>
              </a:r>
              <a:endParaRPr sz="27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8596425" y="6122850"/>
            <a:ext cx="4343949" cy="1687974"/>
            <a:chOff x="-1302940" y="11"/>
            <a:chExt cx="5791932" cy="2250633"/>
          </a:xfrm>
        </p:grpSpPr>
        <p:sp>
          <p:nvSpPr>
            <p:cNvPr id="261" name="Google Shape;261;p19"/>
            <p:cNvSpPr txBox="1"/>
            <p:nvPr/>
          </p:nvSpPr>
          <p:spPr>
            <a:xfrm>
              <a:off x="15092" y="11"/>
              <a:ext cx="4473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Montserrat"/>
                  <a:ea typeface="Montserrat"/>
                  <a:cs typeface="Montserrat"/>
                  <a:sym typeface="Montserrat"/>
                </a:rPr>
                <a:t>Dashboard</a:t>
              </a:r>
              <a:endParaRPr sz="3200"/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-1302940" y="920744"/>
              <a:ext cx="56697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Montserrat"/>
                  <a:ea typeface="Montserrat"/>
                  <a:cs typeface="Montserrat"/>
                  <a:sym typeface="Montserrat"/>
                </a:rPr>
                <a:t>Implement continuous evaluation dashboard</a:t>
              </a:r>
              <a:r>
                <a:rPr b="0" i="0" lang="en-US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700"/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12839550" y="6122850"/>
            <a:ext cx="4317750" cy="2260149"/>
            <a:chOff x="-1216835" y="11"/>
            <a:chExt cx="5757000" cy="3013533"/>
          </a:xfrm>
        </p:grpSpPr>
        <p:sp>
          <p:nvSpPr>
            <p:cNvPr id="264" name="Google Shape;264;p19"/>
            <p:cNvSpPr txBox="1"/>
            <p:nvPr/>
          </p:nvSpPr>
          <p:spPr>
            <a:xfrm>
              <a:off x="-252635" y="11"/>
              <a:ext cx="4792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Montserrat"/>
                  <a:ea typeface="Montserrat"/>
                  <a:cs typeface="Montserrat"/>
                  <a:sym typeface="Montserrat"/>
                </a:rPr>
                <a:t>Integration</a:t>
              </a:r>
              <a:endParaRPr sz="3200"/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-1216835" y="907844"/>
              <a:ext cx="5409900" cy="21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Montserrat"/>
                  <a:ea typeface="Montserrat"/>
                  <a:cs typeface="Montserrat"/>
                  <a:sym typeface="Montserrat"/>
                </a:rPr>
                <a:t>Integrate fact-checking and source credibility modules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5885632" y="3937650"/>
            <a:ext cx="1915738" cy="1915738"/>
            <a:chOff x="0" y="0"/>
            <a:chExt cx="812800" cy="812800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9"/>
          <p:cNvGrpSpPr/>
          <p:nvPr/>
        </p:nvGrpSpPr>
        <p:grpSpPr>
          <a:xfrm>
            <a:off x="1927205" y="3937650"/>
            <a:ext cx="1915738" cy="1915738"/>
            <a:chOff x="0" y="0"/>
            <a:chExt cx="812800" cy="812800"/>
          </a:xfrm>
        </p:grpSpPr>
        <p:sp>
          <p:nvSpPr>
            <p:cNvPr id="270" name="Google Shape;27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9844059" y="3937650"/>
            <a:ext cx="1915738" cy="1915738"/>
            <a:chOff x="0" y="0"/>
            <a:chExt cx="812800" cy="812800"/>
          </a:xfrm>
        </p:grpSpPr>
        <p:sp>
          <p:nvSpPr>
            <p:cNvPr id="273" name="Google Shape;27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13802486" y="3937650"/>
            <a:ext cx="1915738" cy="1915738"/>
            <a:chOff x="0" y="0"/>
            <a:chExt cx="812800" cy="812800"/>
          </a:xfrm>
        </p:grpSpPr>
        <p:sp>
          <p:nvSpPr>
            <p:cNvPr id="276" name="Google Shape;276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19"/>
          <p:cNvSpPr/>
          <p:nvPr/>
        </p:nvSpPr>
        <p:spPr>
          <a:xfrm rot="2406556">
            <a:off x="5874825" y="8470511"/>
            <a:ext cx="6176014" cy="617598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19"/>
          <p:cNvPicPr preferRelativeResize="0"/>
          <p:nvPr/>
        </p:nvPicPr>
        <p:blipFill rotWithShape="1">
          <a:blip r:embed="rId5">
            <a:alphaModFix/>
          </a:blip>
          <a:srcRect b="45298" l="12055" r="80651" t="38706"/>
          <a:stretch/>
        </p:blipFill>
        <p:spPr>
          <a:xfrm>
            <a:off x="2280500" y="4071175"/>
            <a:ext cx="1321400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5">
            <a:alphaModFix/>
          </a:blip>
          <a:srcRect b="45298" l="56470" r="37813" t="38706"/>
          <a:stretch/>
        </p:blipFill>
        <p:spPr>
          <a:xfrm>
            <a:off x="10300170" y="4073300"/>
            <a:ext cx="1035612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 rotWithShape="1">
          <a:blip r:embed="rId5">
            <a:alphaModFix/>
          </a:blip>
          <a:srcRect b="45298" l="77371" r="15334" t="38706"/>
          <a:stretch/>
        </p:blipFill>
        <p:spPr>
          <a:xfrm>
            <a:off x="6221097" y="4080488"/>
            <a:ext cx="1321400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 rotWithShape="1">
          <a:blip r:embed="rId5">
            <a:alphaModFix/>
          </a:blip>
          <a:srcRect b="45298" l="34287" r="59509" t="38706"/>
          <a:stretch/>
        </p:blipFill>
        <p:spPr>
          <a:xfrm>
            <a:off x="14198525" y="4080488"/>
            <a:ext cx="1123676" cy="16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0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288" name="Google Shape;288;p20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289" name="Google Shape;289;p20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290" name="Google Shape;290;p20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291" name="Google Shape;291;p20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292" name="Google Shape;292;p20"/>
          <p:cNvSpPr/>
          <p:nvPr/>
        </p:nvSpPr>
        <p:spPr>
          <a:xfrm>
            <a:off x="2294343" y="1808930"/>
            <a:ext cx="2095500" cy="209549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2741543" y="3065552"/>
            <a:ext cx="128049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chosen model and the reasons behind the choice</a:t>
            </a:r>
            <a:endParaRPr/>
          </a:p>
        </p:txBody>
      </p:sp>
      <p:sp>
        <p:nvSpPr>
          <p:cNvPr id="294" name="Google Shape;294;p20"/>
          <p:cNvSpPr txBox="1"/>
          <p:nvPr/>
        </p:nvSpPr>
        <p:spPr>
          <a:xfrm>
            <a:off x="2531782" y="7369485"/>
            <a:ext cx="1280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/>
          <p:nvPr/>
        </p:nvSpPr>
        <p:spPr>
          <a:xfrm>
            <a:off x="-1397055" y="7066958"/>
            <a:ext cx="4460875" cy="444498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91" r="-1289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p21"/>
          <p:cNvGraphicFramePr/>
          <p:nvPr/>
        </p:nvGraphicFramePr>
        <p:xfrm>
          <a:off x="1006278" y="35620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{BA9F6DED-8C43-4860-A94D-7A84A9C6725A}</a:tableStyleId>
              </a:tblPr>
              <a:tblGrid>
                <a:gridCol w="4068875"/>
                <a:gridCol w="4068875"/>
                <a:gridCol w="4068875"/>
                <a:gridCol w="4068875"/>
              </a:tblGrid>
              <a:tr h="25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Goal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Classify news articles as real or fake based on their text.</a:t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Concatenated title + body of each article.</a:t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Output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Probability of the article being fake → binary classification.</a:t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Representation</a:t>
                      </a:r>
                      <a:endParaRPr sz="11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Text → TF-IDF vectors.  Captures important words efficiently.</a:t>
                      </a:r>
                      <a:endParaRPr b="1" sz="2999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06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Model: Feed-Forward Dense Neural Network</a:t>
                      </a:r>
                      <a:endParaRPr sz="1100"/>
                    </a:p>
                    <a:p>
                      <a:pPr indent="445770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	•	Layers: Fully connected (Dense) + ReLU activations</a:t>
                      </a:r>
                      <a:endParaRPr sz="2100"/>
                    </a:p>
                    <a:p>
                      <a:pPr indent="445770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	•	Dropout for regularization</a:t>
                      </a:r>
                      <a:endParaRPr sz="2100"/>
                    </a:p>
                    <a:p>
                      <a:pPr indent="445770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	•	Sigmoid output for fake/real probability</a:t>
                      </a:r>
                      <a:endParaRPr sz="2100"/>
                    </a:p>
                    <a:p>
                      <a:pPr indent="445770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	•	Trained with Binary Cross-Entropy + Adam optimizer</a:t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01" name="Google Shape;301;p21"/>
          <p:cNvSpPr/>
          <p:nvPr/>
        </p:nvSpPr>
        <p:spPr>
          <a:xfrm>
            <a:off x="2485833" y="2993232"/>
            <a:ext cx="952500" cy="95249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6722857" y="2997107"/>
            <a:ext cx="952500" cy="95249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10716243" y="3000982"/>
            <a:ext cx="952500" cy="95249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14801458" y="3004863"/>
            <a:ext cx="952500" cy="95249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1028721" y="1009650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Overview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/>
          <p:nvPr/>
        </p:nvSpPr>
        <p:spPr>
          <a:xfrm>
            <a:off x="11612800" y="2012675"/>
            <a:ext cx="6672523" cy="9969500"/>
          </a:xfrm>
          <a:custGeom>
            <a:rect b="b" l="l" r="r" t="t"/>
            <a:pathLst>
              <a:path extrusionOk="0" h="6350000" w="4433570">
                <a:moveTo>
                  <a:pt x="4433570" y="0"/>
                </a:moveTo>
                <a:lnTo>
                  <a:pt x="4433570" y="0"/>
                </a:lnTo>
                <a:lnTo>
                  <a:pt x="4433570" y="0"/>
                </a:lnTo>
                <a:lnTo>
                  <a:pt x="4433570" y="6350000"/>
                </a:lnTo>
                <a:lnTo>
                  <a:pt x="443357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4433570"/>
                </a:lnTo>
                <a:cubicBezTo>
                  <a:pt x="0" y="1985010"/>
                  <a:pt x="1985010" y="0"/>
                  <a:pt x="443357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608" r="-2160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12386449" y="1762069"/>
            <a:ext cx="2317750" cy="231774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 txBox="1"/>
          <p:nvPr/>
        </p:nvSpPr>
        <p:spPr>
          <a:xfrm>
            <a:off x="1371400" y="1645275"/>
            <a:ext cx="10465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Models considered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1371400" y="3429000"/>
            <a:ext cx="10065600" cy="5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RNNs (LSTM / GRU):</a:t>
            </a:r>
            <a:r>
              <a:rPr lang="en-US" sz="2400"/>
              <a:t> capture sequence and word order</a:t>
            </a:r>
            <a:br>
              <a:rPr lang="en-US" sz="2400"/>
            </a:br>
            <a:br>
              <a:rPr lang="en-US" sz="2400"/>
            </a:br>
            <a:r>
              <a:rPr lang="en-US" sz="2400"/>
              <a:t> → </a:t>
            </a:r>
            <a:r>
              <a:rPr i="1" lang="en-US" sz="2400"/>
              <a:t>Accurate but slow and resource-heavy.</a:t>
            </a:r>
            <a:br>
              <a:rPr i="1" lang="en-US" sz="2400"/>
            </a:br>
            <a:br>
              <a:rPr i="1" lang="en-US" sz="2400"/>
            </a:br>
            <a:endParaRPr i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CNNs:</a:t>
            </a:r>
            <a:r>
              <a:rPr lang="en-US" sz="2400"/>
              <a:t> detect local word or phrase patterns</a:t>
            </a:r>
            <a:br>
              <a:rPr lang="en-US" sz="2400"/>
            </a:br>
            <a:br>
              <a:rPr lang="en-US" sz="2400"/>
            </a:br>
            <a:r>
              <a:rPr lang="en-US" sz="2400"/>
              <a:t> → </a:t>
            </a:r>
            <a:r>
              <a:rPr i="1" lang="en-US" sz="2400"/>
              <a:t>Efficient but limited for long-range context.</a:t>
            </a:r>
            <a:br>
              <a:rPr i="1" lang="en-US" sz="2400"/>
            </a:br>
            <a:br>
              <a:rPr i="1" lang="en-US" sz="2400"/>
            </a:br>
            <a:endParaRPr i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Transformers (BERT / DistilBERT):</a:t>
            </a:r>
            <a:r>
              <a:rPr lang="en-US" sz="2400"/>
              <a:t> best contextual understanding</a:t>
            </a:r>
            <a:br>
              <a:rPr lang="en-US" sz="2400"/>
            </a:br>
            <a:br>
              <a:rPr lang="en-US" sz="2400"/>
            </a:br>
            <a:r>
              <a:rPr lang="en-US" sz="2400"/>
              <a:t> → </a:t>
            </a:r>
            <a:r>
              <a:rPr i="1" lang="en-US" sz="2400"/>
              <a:t>High accuracy, but require more data and compute power.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3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319" name="Google Shape;319;p23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320" name="Google Shape;320;p23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321" name="Google Shape;321;p23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322" name="Google Shape;322;p23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323" name="Google Shape;323;p23"/>
          <p:cNvSpPr/>
          <p:nvPr/>
        </p:nvSpPr>
        <p:spPr>
          <a:xfrm>
            <a:off x="12844500" y="5144038"/>
            <a:ext cx="4686089" cy="5141294"/>
          </a:xfrm>
          <a:custGeom>
            <a:rect b="b" l="l" r="r" t="t"/>
            <a:pathLst>
              <a:path extrusionOk="0" h="7970998" w="7265255">
                <a:moveTo>
                  <a:pt x="0" y="0"/>
                </a:moveTo>
                <a:lnTo>
                  <a:pt x="7265255" y="0"/>
                </a:lnTo>
                <a:lnTo>
                  <a:pt x="7265255" y="7970998"/>
                </a:lnTo>
                <a:lnTo>
                  <a:pt x="0" y="7970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16350" r="-43012" t="-57505"/>
            </a:stretch>
          </a:blipFill>
          <a:ln>
            <a:noFill/>
          </a:ln>
        </p:spPr>
      </p:sp>
      <p:sp>
        <p:nvSpPr>
          <p:cNvPr id="324" name="Google Shape;324;p23"/>
          <p:cNvSpPr/>
          <p:nvPr/>
        </p:nvSpPr>
        <p:spPr>
          <a:xfrm>
            <a:off x="14521782" y="3865601"/>
            <a:ext cx="1952625" cy="195261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59000" lIns="59000" spcFirstLastPara="1" rIns="59000" wrap="square" tIns="5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3"/>
          <p:cNvGrpSpPr/>
          <p:nvPr/>
        </p:nvGrpSpPr>
        <p:grpSpPr>
          <a:xfrm>
            <a:off x="9012620" y="7234764"/>
            <a:ext cx="1123520" cy="1123520"/>
            <a:chOff x="0" y="0"/>
            <a:chExt cx="812800" cy="812800"/>
          </a:xfrm>
        </p:grpSpPr>
        <p:sp>
          <p:nvSpPr>
            <p:cNvPr id="326" name="Google Shape;326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23"/>
          <p:cNvSpPr txBox="1"/>
          <p:nvPr/>
        </p:nvSpPr>
        <p:spPr>
          <a:xfrm>
            <a:off x="1646125" y="3611600"/>
            <a:ext cx="12267900" cy="58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</a:t>
            </a:r>
            <a:r>
              <a:rPr b="1" lang="en-US" sz="2400"/>
              <a:t>Chosen model:</a:t>
            </a:r>
            <a:r>
              <a:rPr lang="en-US" sz="2400"/>
              <a:t> Feed-forward Dense Neural Network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→ Simple, interpretable, and efficient for TF-IDF text data.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</a:t>
            </a:r>
            <a:r>
              <a:rPr b="1" lang="en-US" sz="2400"/>
              <a:t>Why it fits:</a:t>
            </a:r>
            <a:endParaRPr b="1"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Balanced trade-off between simplicity and expressive power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Easy to reproduce and compare in future experiments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</a:t>
            </a:r>
            <a:r>
              <a:rPr b="1" lang="en-US" sz="2400"/>
              <a:t>Next steps (Milestones 2–3):</a:t>
            </a:r>
            <a:endParaRPr b="1"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Explore </a:t>
            </a:r>
            <a:r>
              <a:rPr b="1" lang="en-US" sz="2400"/>
              <a:t>Transformer-based models (DistilBERT)</a:t>
            </a:r>
            <a:r>
              <a:rPr lang="en-US" sz="2400"/>
              <a:t> for contextual understanding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Compare performance and robustness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Deploy best model in final software system</a:t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9" name="Google Shape;329;p23"/>
          <p:cNvSpPr txBox="1"/>
          <p:nvPr/>
        </p:nvSpPr>
        <p:spPr>
          <a:xfrm>
            <a:off x="1741387" y="931700"/>
            <a:ext cx="10355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This Model &amp; What’s Next</a:t>
            </a:r>
            <a:endParaRPr sz="7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4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335" name="Google Shape;335;p24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36" name="Google Shape;336;p24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337" name="Google Shape;337;p24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38" name="Google Shape;338;p24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339" name="Google Shape;339;p24"/>
          <p:cNvSpPr/>
          <p:nvPr/>
        </p:nvSpPr>
        <p:spPr>
          <a:xfrm>
            <a:off x="2294343" y="1808930"/>
            <a:ext cx="2095500" cy="209549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2741543" y="3758252"/>
            <a:ext cx="12804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&amp; </a:t>
            </a:r>
            <a:endParaRPr sz="90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Cards</a:t>
            </a:r>
            <a:endParaRPr/>
          </a:p>
        </p:txBody>
      </p:sp>
      <p:sp>
        <p:nvSpPr>
          <p:cNvPr id="341" name="Google Shape;341;p24"/>
          <p:cNvSpPr txBox="1"/>
          <p:nvPr/>
        </p:nvSpPr>
        <p:spPr>
          <a:xfrm>
            <a:off x="2531782" y="7369485"/>
            <a:ext cx="1280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5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347" name="Google Shape;347;p25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48" name="Google Shape;348;p25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349" name="Google Shape;349;p25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50" name="Google Shape;350;p25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351" name="Google Shape;351;p25"/>
          <p:cNvSpPr/>
          <p:nvPr/>
        </p:nvSpPr>
        <p:spPr>
          <a:xfrm rot="10800000">
            <a:off x="13425625" y="-410612"/>
            <a:ext cx="4686089" cy="5141294"/>
          </a:xfrm>
          <a:custGeom>
            <a:rect b="b" l="l" r="r" t="t"/>
            <a:pathLst>
              <a:path extrusionOk="0" h="7970998" w="7265255">
                <a:moveTo>
                  <a:pt x="0" y="0"/>
                </a:moveTo>
                <a:lnTo>
                  <a:pt x="7265255" y="0"/>
                </a:lnTo>
                <a:lnTo>
                  <a:pt x="7265255" y="7970998"/>
                </a:lnTo>
                <a:lnTo>
                  <a:pt x="0" y="7970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16345" r="-43017" t="-57507"/>
            </a:stretch>
          </a:blipFill>
          <a:ln>
            <a:noFill/>
          </a:ln>
        </p:spPr>
      </p:sp>
      <p:sp>
        <p:nvSpPr>
          <p:cNvPr id="352" name="Google Shape;352;p25"/>
          <p:cNvSpPr/>
          <p:nvPr/>
        </p:nvSpPr>
        <p:spPr>
          <a:xfrm>
            <a:off x="14487182" y="4609576"/>
            <a:ext cx="1952625" cy="195261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59000" lIns="59000" spcFirstLastPara="1" rIns="59000" wrap="square" tIns="5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5"/>
          <p:cNvGrpSpPr/>
          <p:nvPr/>
        </p:nvGrpSpPr>
        <p:grpSpPr>
          <a:xfrm>
            <a:off x="2870520" y="7701914"/>
            <a:ext cx="1123533" cy="1123533"/>
            <a:chOff x="0" y="0"/>
            <a:chExt cx="812800" cy="812800"/>
          </a:xfrm>
        </p:grpSpPr>
        <p:sp>
          <p:nvSpPr>
            <p:cNvPr id="354" name="Google Shape;354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5"/>
          <p:cNvSpPr txBox="1"/>
          <p:nvPr/>
        </p:nvSpPr>
        <p:spPr>
          <a:xfrm>
            <a:off x="1804875" y="4153300"/>
            <a:ext cx="120993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Model and Data Cards help us explain </a:t>
            </a:r>
            <a:r>
              <a:rPr b="1" lang="en-US" sz="2400"/>
              <a:t>how</a:t>
            </a:r>
            <a:r>
              <a:rPr lang="en-US" sz="2400"/>
              <a:t> and </a:t>
            </a:r>
            <a:r>
              <a:rPr b="1" lang="en-US" sz="2400"/>
              <a:t>why</a:t>
            </a:r>
            <a:r>
              <a:rPr lang="en-US" sz="2400"/>
              <a:t> a DL system works.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→ Both are documentation tools for ML transparency.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 	</a:t>
            </a:r>
            <a:r>
              <a:rPr b="1" lang="en-US" sz="2400"/>
              <a:t>Model Card</a:t>
            </a:r>
            <a:r>
              <a:rPr lang="en-US" sz="2400"/>
              <a:t>: explains </a:t>
            </a:r>
            <a:r>
              <a:rPr i="1" lang="en-US" sz="2400"/>
              <a:t>how </a:t>
            </a:r>
            <a:r>
              <a:rPr lang="en-US" sz="2400"/>
              <a:t>the model works, its purpose, and ethical limits.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Data Card: </a:t>
            </a:r>
            <a:r>
              <a:rPr lang="en-US" sz="2400"/>
              <a:t>describes </a:t>
            </a:r>
            <a:r>
              <a:rPr i="1" lang="en-US" sz="2400"/>
              <a:t>what </a:t>
            </a:r>
            <a:r>
              <a:rPr lang="en-US" sz="2400"/>
              <a:t>data was used, its source, and possible biases.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They help us insure DL systems are </a:t>
            </a:r>
            <a:r>
              <a:rPr b="1" lang="en-US" sz="2400"/>
              <a:t>responsible, fair, and easier to understand.</a:t>
            </a:r>
            <a:endParaRPr b="1"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57" name="Google Shape;357;p25"/>
          <p:cNvSpPr txBox="1"/>
          <p:nvPr/>
        </p:nvSpPr>
        <p:spPr>
          <a:xfrm>
            <a:off x="1804887" y="1245275"/>
            <a:ext cx="10355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Transparency in DL: Model &amp; Data Cards</a:t>
            </a:r>
            <a:endParaRPr sz="7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6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363" name="Google Shape;363;p26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64" name="Google Shape;364;p26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365" name="Google Shape;365;p26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66" name="Google Shape;366;p26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367" name="Google Shape;367;p26"/>
          <p:cNvSpPr/>
          <p:nvPr/>
        </p:nvSpPr>
        <p:spPr>
          <a:xfrm>
            <a:off x="12844500" y="5144038"/>
            <a:ext cx="4686089" cy="5141294"/>
          </a:xfrm>
          <a:custGeom>
            <a:rect b="b" l="l" r="r" t="t"/>
            <a:pathLst>
              <a:path extrusionOk="0" h="7970998" w="7265255">
                <a:moveTo>
                  <a:pt x="0" y="0"/>
                </a:moveTo>
                <a:lnTo>
                  <a:pt x="7265255" y="0"/>
                </a:lnTo>
                <a:lnTo>
                  <a:pt x="7265255" y="7970998"/>
                </a:lnTo>
                <a:lnTo>
                  <a:pt x="0" y="7970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16345" r="-43017" t="-57507"/>
            </a:stretch>
          </a:blipFill>
          <a:ln>
            <a:noFill/>
          </a:ln>
        </p:spPr>
      </p:sp>
      <p:sp>
        <p:nvSpPr>
          <p:cNvPr id="368" name="Google Shape;368;p26"/>
          <p:cNvSpPr/>
          <p:nvPr/>
        </p:nvSpPr>
        <p:spPr>
          <a:xfrm>
            <a:off x="14521782" y="3865601"/>
            <a:ext cx="1952625" cy="195261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59000" lIns="59000" spcFirstLastPara="1" rIns="59000" wrap="square" tIns="5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26"/>
          <p:cNvGrpSpPr/>
          <p:nvPr/>
        </p:nvGrpSpPr>
        <p:grpSpPr>
          <a:xfrm>
            <a:off x="9012620" y="7234764"/>
            <a:ext cx="1123533" cy="1123533"/>
            <a:chOff x="0" y="0"/>
            <a:chExt cx="812800" cy="812800"/>
          </a:xfrm>
        </p:grpSpPr>
        <p:sp>
          <p:nvSpPr>
            <p:cNvPr id="370" name="Google Shape;370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26"/>
          <p:cNvSpPr txBox="1"/>
          <p:nvPr/>
        </p:nvSpPr>
        <p:spPr>
          <a:xfrm>
            <a:off x="1804875" y="2868225"/>
            <a:ext cx="120993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</a:t>
            </a:r>
            <a:r>
              <a:rPr b="1" lang="en-US" sz="2400"/>
              <a:t>The goal </a:t>
            </a:r>
            <a:r>
              <a:rPr lang="en-US" sz="2400"/>
              <a:t>of the model is to find out if a news article looks </a:t>
            </a:r>
            <a:r>
              <a:rPr i="1" lang="en-US" sz="2400"/>
              <a:t>real</a:t>
            </a:r>
            <a:r>
              <a:rPr lang="en-US" sz="2400"/>
              <a:t> or </a:t>
            </a:r>
            <a:r>
              <a:rPr i="1" lang="en-US" sz="2400"/>
              <a:t>fake</a:t>
            </a:r>
            <a:r>
              <a:rPr lang="en-US" sz="2400"/>
              <a:t> based on ho</a:t>
            </a:r>
            <a:r>
              <a:rPr lang="en-US" sz="2400"/>
              <a:t>w it’s written</a:t>
            </a:r>
            <a:r>
              <a:rPr lang="en-US" sz="2400"/>
              <a:t>.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 	</a:t>
            </a:r>
            <a:r>
              <a:rPr b="1" lang="en-US" sz="2400"/>
              <a:t>Intended Use:</a:t>
            </a:r>
            <a:r>
              <a:rPr lang="en-US" sz="2400"/>
              <a:t> 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→	Educational tool to study misinformation (not a fact-checker).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→	Designed to aid users increase awareness about misinformation.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Planned results:</a:t>
            </a:r>
            <a:r>
              <a:rPr lang="en-US" sz="2400"/>
              <a:t> We want the model to reach around </a:t>
            </a:r>
            <a:r>
              <a:rPr b="1" lang="en-US" sz="2400"/>
              <a:t>85% accuracy (F1-score).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 Factors:</a:t>
            </a:r>
            <a:r>
              <a:rPr lang="en-US" sz="2400"/>
              <a:t> The topic of the article, the writing style, and the fact that all the text is in English, may cause variation.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Ethics:</a:t>
            </a:r>
            <a:r>
              <a:rPr lang="en-US" sz="2400"/>
              <a:t> Must be reviewed by humans.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→	Could reflect dataset biases.</a:t>
            </a:r>
            <a:endParaRPr sz="24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3" name="Google Shape;373;p26"/>
          <p:cNvSpPr txBox="1"/>
          <p:nvPr/>
        </p:nvSpPr>
        <p:spPr>
          <a:xfrm>
            <a:off x="1804875" y="1245275"/>
            <a:ext cx="11387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Card - Summary</a:t>
            </a:r>
            <a:endParaRPr sz="7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7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379" name="Google Shape;379;p27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80" name="Google Shape;380;p27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381" name="Google Shape;381;p27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82" name="Google Shape;382;p27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grpSp>
        <p:nvGrpSpPr>
          <p:cNvPr id="383" name="Google Shape;383;p27"/>
          <p:cNvGrpSpPr/>
          <p:nvPr/>
        </p:nvGrpSpPr>
        <p:grpSpPr>
          <a:xfrm>
            <a:off x="2226070" y="7709076"/>
            <a:ext cx="1123533" cy="1123533"/>
            <a:chOff x="0" y="0"/>
            <a:chExt cx="812800" cy="812800"/>
          </a:xfrm>
        </p:grpSpPr>
        <p:sp>
          <p:nvSpPr>
            <p:cNvPr id="384" name="Google Shape;38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27"/>
          <p:cNvSpPr txBox="1"/>
          <p:nvPr/>
        </p:nvSpPr>
        <p:spPr>
          <a:xfrm>
            <a:off x="1837725" y="2726650"/>
            <a:ext cx="12099300" cy="58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</a:t>
            </a:r>
            <a:r>
              <a:rPr b="1" lang="en-US" sz="2400"/>
              <a:t>Source:</a:t>
            </a:r>
            <a:r>
              <a:rPr lang="en-US" sz="2400"/>
              <a:t> Kaggle dataset by Clément Bisaillon (based on ISOT).</a:t>
            </a:r>
            <a:endParaRPr sz="1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Composition:</a:t>
            </a:r>
            <a:r>
              <a:rPr lang="en-US" sz="2400"/>
              <a:t> ~44 000 English articles  – columns (ID, title, text, subject, date, label).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→ There is good balance between real news </a:t>
            </a:r>
            <a:r>
              <a:rPr lang="en-US" sz="2400"/>
              <a:t>(~45%) </a:t>
            </a:r>
            <a:r>
              <a:rPr lang="en-US" sz="2400"/>
              <a:t>and fake news (~55%) in the dataset.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Purpose:</a:t>
            </a:r>
            <a:r>
              <a:rPr lang="en-US" sz="2400"/>
              <a:t> Train/test models that detect misinformation.</a:t>
            </a:r>
            <a:endParaRPr sz="11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Splits:</a:t>
            </a:r>
            <a:r>
              <a:rPr lang="en-US" sz="2400"/>
              <a:t> 80 % train / 10 % validation / 10 % test.</a:t>
            </a:r>
            <a:endParaRPr sz="11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b="1" lang="en-US" sz="2400"/>
              <a:t>Bias &amp; Limitations:</a:t>
            </a:r>
            <a:r>
              <a:rPr lang="en-US" sz="2400"/>
              <a:t> Mostly political, English-only, writing style influences labels.</a:t>
            </a:r>
            <a:br>
              <a:rPr lang="en-US" sz="1100"/>
            </a:br>
            <a:r>
              <a:rPr lang="en-US" sz="1100"/>
              <a:t>	</a:t>
            </a:r>
            <a:r>
              <a:rPr lang="en-US" sz="2400"/>
              <a:t>•	</a:t>
            </a:r>
            <a:r>
              <a:rPr b="1" lang="en-US" sz="2400"/>
              <a:t>Ethics:</a:t>
            </a:r>
            <a:r>
              <a:rPr lang="en-US" sz="2400"/>
              <a:t> Public data; no personal information.</a:t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7" name="Google Shape;387;p27"/>
          <p:cNvSpPr txBox="1"/>
          <p:nvPr/>
        </p:nvSpPr>
        <p:spPr>
          <a:xfrm>
            <a:off x="1804875" y="1245275"/>
            <a:ext cx="12165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</a:t>
            </a:r>
            <a:r>
              <a:rPr lang="en-US" sz="7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Card - Summary</a:t>
            </a:r>
            <a:endParaRPr sz="7000"/>
          </a:p>
        </p:txBody>
      </p:sp>
      <p:sp>
        <p:nvSpPr>
          <p:cNvPr id="388" name="Google Shape;388;p27"/>
          <p:cNvSpPr/>
          <p:nvPr/>
        </p:nvSpPr>
        <p:spPr>
          <a:xfrm>
            <a:off x="14360925" y="5834025"/>
            <a:ext cx="4968875" cy="487360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>
            <a:off x="2287284" y="1760355"/>
            <a:ext cx="13944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</a:t>
            </a:r>
            <a:endParaRPr/>
          </a:p>
        </p:txBody>
      </p:sp>
      <p:sp>
        <p:nvSpPr>
          <p:cNvPr id="53" name="Google Shape;53;p10"/>
          <p:cNvSpPr txBox="1"/>
          <p:nvPr/>
        </p:nvSpPr>
        <p:spPr>
          <a:xfrm>
            <a:off x="3709040" y="7538333"/>
            <a:ext cx="242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Agustin </a:t>
            </a:r>
            <a:endParaRPr/>
          </a:p>
        </p:txBody>
      </p:sp>
      <p:sp>
        <p:nvSpPr>
          <p:cNvPr id="54" name="Google Shape;54;p10"/>
          <p:cNvSpPr txBox="1"/>
          <p:nvPr/>
        </p:nvSpPr>
        <p:spPr>
          <a:xfrm>
            <a:off x="7849742" y="7536608"/>
            <a:ext cx="2429775" cy="49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Birk</a:t>
            </a:r>
            <a:endParaRPr/>
          </a:p>
        </p:txBody>
      </p:sp>
      <p:sp>
        <p:nvSpPr>
          <p:cNvPr id="55" name="Google Shape;55;p10"/>
          <p:cNvSpPr txBox="1"/>
          <p:nvPr/>
        </p:nvSpPr>
        <p:spPr>
          <a:xfrm>
            <a:off x="12090841" y="7536608"/>
            <a:ext cx="2429775" cy="49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Karol</a:t>
            </a:r>
            <a:endParaRPr/>
          </a:p>
        </p:txBody>
      </p:sp>
      <p:grpSp>
        <p:nvGrpSpPr>
          <p:cNvPr id="56" name="Google Shape;56;p10"/>
          <p:cNvGrpSpPr/>
          <p:nvPr/>
        </p:nvGrpSpPr>
        <p:grpSpPr>
          <a:xfrm>
            <a:off x="2865048" y="6953188"/>
            <a:ext cx="844012" cy="844012"/>
            <a:chOff x="0" y="0"/>
            <a:chExt cx="812800" cy="812800"/>
          </a:xfrm>
        </p:grpSpPr>
        <p:sp>
          <p:nvSpPr>
            <p:cNvPr id="57" name="Google Shape;57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Google Shape;59;p10" title="photo_of_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325" y="4222000"/>
            <a:ext cx="2890824" cy="3112725"/>
          </a:xfrm>
          <a:prstGeom prst="rect">
            <a:avLst/>
          </a:prstGeom>
          <a:noFill/>
          <a:ln cap="rnd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" name="Google Shape;60;p10" title="IMG_7146.jpg"/>
          <p:cNvPicPr preferRelativeResize="0"/>
          <p:nvPr/>
        </p:nvPicPr>
        <p:blipFill rotWithShape="1">
          <a:blip r:embed="rId4">
            <a:alphaModFix/>
          </a:blip>
          <a:srcRect b="12349" l="13953" r="10745" t="12349"/>
          <a:stretch/>
        </p:blipFill>
        <p:spPr>
          <a:xfrm>
            <a:off x="7734500" y="4207475"/>
            <a:ext cx="2660302" cy="31690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1" name="Google Shape;61;p10"/>
          <p:cNvGrpSpPr/>
          <p:nvPr/>
        </p:nvGrpSpPr>
        <p:grpSpPr>
          <a:xfrm>
            <a:off x="10033703" y="4165642"/>
            <a:ext cx="844012" cy="844012"/>
            <a:chOff x="0" y="0"/>
            <a:chExt cx="812800" cy="812800"/>
          </a:xfrm>
        </p:grpSpPr>
        <p:sp>
          <p:nvSpPr>
            <p:cNvPr id="62" name="Google Shape;62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10" title="AgustinTamagnone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901" y="4222000"/>
            <a:ext cx="3252751" cy="325272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8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394" name="Google Shape;394;p28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95" name="Google Shape;395;p28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396" name="Google Shape;396;p28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9" t="0"/>
              </a:stretch>
            </a:blipFill>
            <a:ln>
              <a:noFill/>
            </a:ln>
          </p:spPr>
        </p:sp>
        <p:sp>
          <p:nvSpPr>
            <p:cNvPr id="397" name="Google Shape;397;p28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9" t="0"/>
              </a:stretch>
            </a:blipFill>
            <a:ln>
              <a:noFill/>
            </a:ln>
          </p:spPr>
        </p:sp>
      </p:grpSp>
      <p:sp>
        <p:nvSpPr>
          <p:cNvPr id="398" name="Google Shape;398;p28"/>
          <p:cNvSpPr/>
          <p:nvPr/>
        </p:nvSpPr>
        <p:spPr>
          <a:xfrm>
            <a:off x="14521782" y="3865601"/>
            <a:ext cx="1952625" cy="195261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7" r="-25038" t="-29528"/>
            </a:stretch>
          </a:blipFill>
          <a:ln>
            <a:noFill/>
          </a:ln>
        </p:spPr>
        <p:txBody>
          <a:bodyPr anchorCtr="0" anchor="ctr" bIns="59000" lIns="59000" spcFirstLastPara="1" rIns="59000" wrap="square" tIns="5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"/>
          <p:cNvSpPr txBox="1"/>
          <p:nvPr/>
        </p:nvSpPr>
        <p:spPr>
          <a:xfrm>
            <a:off x="1804875" y="2868225"/>
            <a:ext cx="12099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•	</a:t>
            </a:r>
            <a:r>
              <a:rPr lang="en-US" sz="2400"/>
              <a:t>These cards make our project </a:t>
            </a:r>
            <a:r>
              <a:rPr b="1" lang="en-US" sz="2400"/>
              <a:t>clearer</a:t>
            </a:r>
            <a:r>
              <a:rPr lang="en-US" sz="2400"/>
              <a:t> and </a:t>
            </a:r>
            <a:r>
              <a:rPr b="1" lang="en-US" sz="2400"/>
              <a:t>easier</a:t>
            </a:r>
            <a:r>
              <a:rPr lang="en-US" sz="2400"/>
              <a:t> to explain.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lang="en-US" sz="2400"/>
              <a:t>They help us stay organized and aware of the model’s limits.</a:t>
            </a:r>
            <a:endParaRPr b="1"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	</a:t>
            </a:r>
            <a:r>
              <a:rPr lang="en-US" sz="2400"/>
              <a:t>In short: these cards are our </a:t>
            </a:r>
            <a:r>
              <a:rPr b="1" lang="en-US" sz="2400"/>
              <a:t>starting point</a:t>
            </a:r>
            <a:r>
              <a:rPr lang="en-US" sz="2400"/>
              <a:t> for building a fair and transparent DL/AI project.</a:t>
            </a:r>
            <a:endParaRPr b="1" sz="24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00" name="Google Shape;400;p28"/>
          <p:cNvSpPr txBox="1"/>
          <p:nvPr/>
        </p:nvSpPr>
        <p:spPr>
          <a:xfrm>
            <a:off x="1804887" y="1245275"/>
            <a:ext cx="1035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Takeaways &amp; Next Steps</a:t>
            </a:r>
            <a:endParaRPr sz="5000"/>
          </a:p>
        </p:txBody>
      </p:sp>
      <p:cxnSp>
        <p:nvCxnSpPr>
          <p:cNvPr id="401" name="Google Shape;401;p28"/>
          <p:cNvCxnSpPr/>
          <p:nvPr/>
        </p:nvCxnSpPr>
        <p:spPr>
          <a:xfrm>
            <a:off x="1299200" y="7425919"/>
            <a:ext cx="15868200" cy="0"/>
          </a:xfrm>
          <a:prstGeom prst="straightConnector1">
            <a:avLst/>
          </a:prstGeom>
          <a:noFill/>
          <a:ln cap="flat" cmpd="sng" w="47625">
            <a:solidFill>
              <a:srgbClr val="4F7DC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2" name="Google Shape;402;p28"/>
          <p:cNvGrpSpPr/>
          <p:nvPr/>
        </p:nvGrpSpPr>
        <p:grpSpPr>
          <a:xfrm>
            <a:off x="1584255" y="6527275"/>
            <a:ext cx="1915770" cy="1915770"/>
            <a:chOff x="0" y="0"/>
            <a:chExt cx="812800" cy="812800"/>
          </a:xfrm>
        </p:grpSpPr>
        <p:sp>
          <p:nvSpPr>
            <p:cNvPr id="403" name="Google Shape;403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 txBox="1"/>
            <p:nvPr/>
          </p:nvSpPr>
          <p:spPr>
            <a:xfrm>
              <a:off x="76253" y="27270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DATA</a:t>
              </a:r>
              <a:endParaRPr b="1" sz="2700">
                <a:solidFill>
                  <a:schemeClr val="accent3"/>
                </a:solidFill>
              </a:endParaRPr>
            </a:p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CARD</a:t>
              </a:r>
              <a:endParaRPr b="1" sz="2700">
                <a:solidFill>
                  <a:schemeClr val="accent3"/>
                </a:solidFill>
              </a:endParaRPr>
            </a:p>
          </p:txBody>
        </p:sp>
      </p:grpSp>
      <p:grpSp>
        <p:nvGrpSpPr>
          <p:cNvPr id="405" name="Google Shape;405;p28"/>
          <p:cNvGrpSpPr/>
          <p:nvPr/>
        </p:nvGrpSpPr>
        <p:grpSpPr>
          <a:xfrm>
            <a:off x="4008895" y="6468025"/>
            <a:ext cx="1915770" cy="1915770"/>
            <a:chOff x="5267120" y="6468038"/>
            <a:chExt cx="1915770" cy="1915770"/>
          </a:xfrm>
        </p:grpSpPr>
        <p:grpSp>
          <p:nvGrpSpPr>
            <p:cNvPr id="406" name="Google Shape;406;p28"/>
            <p:cNvGrpSpPr/>
            <p:nvPr/>
          </p:nvGrpSpPr>
          <p:grpSpPr>
            <a:xfrm>
              <a:off x="5267119" y="6468038"/>
              <a:ext cx="1915770" cy="1915770"/>
              <a:chOff x="0" y="0"/>
              <a:chExt cx="812800" cy="812800"/>
            </a:xfrm>
          </p:grpSpPr>
          <p:sp>
            <p:nvSpPr>
              <p:cNvPr id="407" name="Google Shape;40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B7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" name="Google Shape;409;p28"/>
            <p:cNvSpPr txBox="1"/>
            <p:nvPr/>
          </p:nvSpPr>
          <p:spPr>
            <a:xfrm>
              <a:off x="5446821" y="6591476"/>
              <a:ext cx="1556400" cy="16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MODEL CARD</a:t>
              </a:r>
              <a:endParaRPr b="1" i="0" sz="2700" u="none" cap="none" strike="noStrike">
                <a:solidFill>
                  <a:schemeClr val="accent3"/>
                </a:solidFill>
              </a:endParaRPr>
            </a:p>
          </p:txBody>
        </p:sp>
      </p:grpSp>
      <p:grpSp>
        <p:nvGrpSpPr>
          <p:cNvPr id="410" name="Google Shape;410;p28"/>
          <p:cNvGrpSpPr/>
          <p:nvPr/>
        </p:nvGrpSpPr>
        <p:grpSpPr>
          <a:xfrm>
            <a:off x="11610897" y="6468037"/>
            <a:ext cx="1915770" cy="1915770"/>
            <a:chOff x="11988397" y="6468037"/>
            <a:chExt cx="1915770" cy="1915770"/>
          </a:xfrm>
        </p:grpSpPr>
        <p:sp>
          <p:nvSpPr>
            <p:cNvPr id="411" name="Google Shape;411;p28"/>
            <p:cNvSpPr/>
            <p:nvPr/>
          </p:nvSpPr>
          <p:spPr>
            <a:xfrm>
              <a:off x="11988397" y="6468037"/>
              <a:ext cx="1915770" cy="191577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 txBox="1"/>
            <p:nvPr/>
          </p:nvSpPr>
          <p:spPr>
            <a:xfrm>
              <a:off x="12078249" y="6591463"/>
              <a:ext cx="1736100" cy="16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TESTING</a:t>
              </a:r>
              <a:endParaRPr b="1" sz="2700">
                <a:solidFill>
                  <a:schemeClr val="accent3"/>
                </a:solidFill>
              </a:endParaRPr>
            </a:p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PHASE</a:t>
              </a:r>
              <a:endParaRPr b="1" sz="2700">
                <a:solidFill>
                  <a:schemeClr val="accent3"/>
                </a:solidFill>
              </a:endParaRPr>
            </a:p>
          </p:txBody>
        </p:sp>
      </p:grpSp>
      <p:grpSp>
        <p:nvGrpSpPr>
          <p:cNvPr id="413" name="Google Shape;413;p28"/>
          <p:cNvGrpSpPr/>
          <p:nvPr/>
        </p:nvGrpSpPr>
        <p:grpSpPr>
          <a:xfrm>
            <a:off x="14521786" y="6468038"/>
            <a:ext cx="1915770" cy="1915770"/>
            <a:chOff x="14072986" y="6527275"/>
            <a:chExt cx="1915770" cy="1915770"/>
          </a:xfrm>
        </p:grpSpPr>
        <p:grpSp>
          <p:nvGrpSpPr>
            <p:cNvPr id="414" name="Google Shape;414;p28"/>
            <p:cNvGrpSpPr/>
            <p:nvPr/>
          </p:nvGrpSpPr>
          <p:grpSpPr>
            <a:xfrm>
              <a:off x="14072986" y="6527275"/>
              <a:ext cx="1915770" cy="1915770"/>
              <a:chOff x="0" y="0"/>
              <a:chExt cx="812800" cy="812800"/>
            </a:xfrm>
          </p:grpSpPr>
          <p:sp>
            <p:nvSpPr>
              <p:cNvPr id="415" name="Google Shape;41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B7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" name="Google Shape;417;p28"/>
            <p:cNvSpPr txBox="1"/>
            <p:nvPr/>
          </p:nvSpPr>
          <p:spPr>
            <a:xfrm>
              <a:off x="14252650" y="6793225"/>
              <a:ext cx="1556400" cy="12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FUTURE MODEL</a:t>
              </a:r>
              <a:endParaRPr b="1" i="0" sz="2700" u="none" cap="none" strike="noStrike">
                <a:solidFill>
                  <a:schemeClr val="accent3"/>
                </a:solidFill>
              </a:endParaRPr>
            </a:p>
          </p:txBody>
        </p:sp>
      </p:grpSp>
      <p:grpSp>
        <p:nvGrpSpPr>
          <p:cNvPr id="418" name="Google Shape;418;p28"/>
          <p:cNvGrpSpPr/>
          <p:nvPr/>
        </p:nvGrpSpPr>
        <p:grpSpPr>
          <a:xfrm>
            <a:off x="9022432" y="6468025"/>
            <a:ext cx="1916176" cy="1916176"/>
            <a:chOff x="8259307" y="6468025"/>
            <a:chExt cx="1916176" cy="1916176"/>
          </a:xfrm>
        </p:grpSpPr>
        <p:sp>
          <p:nvSpPr>
            <p:cNvPr id="419" name="Google Shape;419;p28"/>
            <p:cNvSpPr/>
            <p:nvPr/>
          </p:nvSpPr>
          <p:spPr>
            <a:xfrm>
              <a:off x="8259307" y="6468025"/>
              <a:ext cx="1916176" cy="1916176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 txBox="1"/>
            <p:nvPr/>
          </p:nvSpPr>
          <p:spPr>
            <a:xfrm>
              <a:off x="8438983" y="6527264"/>
              <a:ext cx="1556400" cy="16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accent3"/>
                  </a:solidFill>
                </a:rPr>
                <a:t>FINE TUNING</a:t>
              </a:r>
              <a:endParaRPr b="1" i="0" sz="2700" u="none" cap="none" strike="noStrike">
                <a:solidFill>
                  <a:schemeClr val="accent3"/>
                </a:solidFill>
              </a:endParaRPr>
            </a:p>
          </p:txBody>
        </p:sp>
      </p:grpSp>
      <p:sp>
        <p:nvSpPr>
          <p:cNvPr id="421" name="Google Shape;421;p28"/>
          <p:cNvSpPr/>
          <p:nvPr/>
        </p:nvSpPr>
        <p:spPr>
          <a:xfrm>
            <a:off x="6433557" y="6467825"/>
            <a:ext cx="1916176" cy="191617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EB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8"/>
          <p:cNvSpPr txBox="1"/>
          <p:nvPr/>
        </p:nvSpPr>
        <p:spPr>
          <a:xfrm>
            <a:off x="6613433" y="6591451"/>
            <a:ext cx="15564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3"/>
                </a:solidFill>
              </a:rPr>
              <a:t>FFN TRAINING</a:t>
            </a:r>
            <a:endParaRPr b="1" i="0" sz="2300" u="none" cap="none" strike="noStrike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9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428" name="Google Shape;428;p29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29" name="Google Shape;429;p29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430" name="Google Shape;430;p29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31" name="Google Shape;431;p29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432" name="Google Shape;432;p29"/>
          <p:cNvSpPr/>
          <p:nvPr/>
        </p:nvSpPr>
        <p:spPr>
          <a:xfrm rot="2406556">
            <a:off x="2592045" y="339944"/>
            <a:ext cx="2851399" cy="285138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 txBox="1"/>
          <p:nvPr/>
        </p:nvSpPr>
        <p:spPr>
          <a:xfrm>
            <a:off x="3729073" y="3765012"/>
            <a:ext cx="10829854" cy="1376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434" name="Google Shape;434;p29"/>
          <p:cNvSpPr txBox="1"/>
          <p:nvPr/>
        </p:nvSpPr>
        <p:spPr>
          <a:xfrm>
            <a:off x="5703743" y="5545888"/>
            <a:ext cx="688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See you in Milestone 2!</a:t>
            </a:r>
            <a:endParaRPr/>
          </a:p>
        </p:txBody>
      </p:sp>
      <p:sp>
        <p:nvSpPr>
          <p:cNvPr id="435" name="Google Shape;435;p29"/>
          <p:cNvSpPr/>
          <p:nvPr/>
        </p:nvSpPr>
        <p:spPr>
          <a:xfrm rot="-6155915">
            <a:off x="13130372" y="2462487"/>
            <a:ext cx="1302216" cy="130221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/>
          <p:nvPr/>
        </p:nvSpPr>
        <p:spPr>
          <a:xfrm>
            <a:off x="8666431" y="7478806"/>
            <a:ext cx="1428346" cy="142834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0"/>
          <p:cNvPicPr preferRelativeResize="0"/>
          <p:nvPr/>
        </p:nvPicPr>
        <p:blipFill rotWithShape="1">
          <a:blip r:embed="rId3">
            <a:alphaModFix/>
          </a:blip>
          <a:srcRect b="6813" l="0" r="0" t="6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0"/>
          <p:cNvSpPr/>
          <p:nvPr/>
        </p:nvSpPr>
        <p:spPr>
          <a:xfrm>
            <a:off x="2203147" y="3763197"/>
            <a:ext cx="13881706" cy="1388164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4445926" y="6724716"/>
            <a:ext cx="9412289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picture is worth a thousand words</a:t>
            </a: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9365563" y="2860647"/>
            <a:ext cx="3036724" cy="303671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1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450" name="Google Shape;450;p31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51" name="Google Shape;451;p31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452" name="Google Shape;452;p31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53" name="Google Shape;453;p31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grpSp>
        <p:nvGrpSpPr>
          <p:cNvPr id="454" name="Google Shape;454;p31"/>
          <p:cNvGrpSpPr/>
          <p:nvPr/>
        </p:nvGrpSpPr>
        <p:grpSpPr>
          <a:xfrm>
            <a:off x="2621231" y="3509924"/>
            <a:ext cx="3380062" cy="3213201"/>
            <a:chOff x="-105630" y="-3427"/>
            <a:chExt cx="4506749" cy="4284268"/>
          </a:xfrm>
        </p:grpSpPr>
        <p:sp>
          <p:nvSpPr>
            <p:cNvPr id="455" name="Google Shape;455;p31"/>
            <p:cNvSpPr txBox="1"/>
            <p:nvPr/>
          </p:nvSpPr>
          <p:spPr>
            <a:xfrm>
              <a:off x="1279661" y="1559375"/>
              <a:ext cx="20967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799">
                  <a:solidFill>
                    <a:srgbClr val="4F7DC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43%</a:t>
              </a:r>
              <a:endParaRPr b="1"/>
            </a:p>
          </p:txBody>
        </p:sp>
        <p:grpSp>
          <p:nvGrpSpPr>
            <p:cNvPr id="456" name="Google Shape;456;p31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457" name="Google Shape;457;p3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7EB7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rect b="b" l="l" r="r" t="t"/>
                <a:pathLst>
                  <a:path extrusionOk="0" h="2305316" w="1359682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CDF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9" name="Google Shape;459;p31"/>
          <p:cNvSpPr txBox="1"/>
          <p:nvPr/>
        </p:nvSpPr>
        <p:spPr>
          <a:xfrm>
            <a:off x="2369636" y="7086700"/>
            <a:ext cx="3538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statistic.</a:t>
            </a:r>
            <a:endParaRPr/>
          </a:p>
        </p:txBody>
      </p:sp>
      <p:sp>
        <p:nvSpPr>
          <p:cNvPr id="460" name="Google Shape;460;p31"/>
          <p:cNvSpPr txBox="1"/>
          <p:nvPr/>
        </p:nvSpPr>
        <p:spPr>
          <a:xfrm>
            <a:off x="11975953" y="7086700"/>
            <a:ext cx="3538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statistic.</a:t>
            </a:r>
            <a:endParaRPr/>
          </a:p>
        </p:txBody>
      </p:sp>
      <p:sp>
        <p:nvSpPr>
          <p:cNvPr id="461" name="Google Shape;461;p31"/>
          <p:cNvSpPr txBox="1"/>
          <p:nvPr/>
        </p:nvSpPr>
        <p:spPr>
          <a:xfrm>
            <a:off x="7172794" y="7086700"/>
            <a:ext cx="3538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statistic.</a:t>
            </a:r>
            <a:endParaRPr/>
          </a:p>
        </p:txBody>
      </p:sp>
      <p:grpSp>
        <p:nvGrpSpPr>
          <p:cNvPr id="462" name="Google Shape;462;p31"/>
          <p:cNvGrpSpPr/>
          <p:nvPr/>
        </p:nvGrpSpPr>
        <p:grpSpPr>
          <a:xfrm>
            <a:off x="7258980" y="3509924"/>
            <a:ext cx="3381044" cy="3317668"/>
            <a:chOff x="-105630" y="-3427"/>
            <a:chExt cx="4508059" cy="4423557"/>
          </a:xfrm>
        </p:grpSpPr>
        <p:sp>
          <p:nvSpPr>
            <p:cNvPr id="463" name="Google Shape;463;p31"/>
            <p:cNvSpPr txBox="1"/>
            <p:nvPr/>
          </p:nvSpPr>
          <p:spPr>
            <a:xfrm>
              <a:off x="1211274" y="1559385"/>
              <a:ext cx="18549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799">
                  <a:solidFill>
                    <a:srgbClr val="4F7DC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</a:t>
              </a:r>
              <a:endParaRPr b="1"/>
            </a:p>
          </p:txBody>
        </p:sp>
        <p:grpSp>
          <p:nvGrpSpPr>
            <p:cNvPr id="464" name="Google Shape;464;p31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7EB7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rect b="b" l="l" r="r" t="t"/>
                <a:pathLst>
                  <a:path extrusionOk="0" h="2607567" w="1982752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CDF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7" name="Google Shape;467;p31"/>
          <p:cNvGrpSpPr/>
          <p:nvPr/>
        </p:nvGrpSpPr>
        <p:grpSpPr>
          <a:xfrm>
            <a:off x="11896730" y="3509924"/>
            <a:ext cx="3366505" cy="3213201"/>
            <a:chOff x="-105630" y="-3427"/>
            <a:chExt cx="4488673" cy="4284268"/>
          </a:xfrm>
        </p:grpSpPr>
        <p:sp>
          <p:nvSpPr>
            <p:cNvPr id="468" name="Google Shape;468;p31"/>
            <p:cNvSpPr txBox="1"/>
            <p:nvPr/>
          </p:nvSpPr>
          <p:spPr>
            <a:xfrm>
              <a:off x="1288592" y="1559385"/>
              <a:ext cx="17001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799">
                  <a:solidFill>
                    <a:srgbClr val="4F7DC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35%</a:t>
              </a:r>
              <a:endParaRPr b="1"/>
            </a:p>
          </p:txBody>
        </p:sp>
        <p:grpSp>
          <p:nvGrpSpPr>
            <p:cNvPr id="469" name="Google Shape;469;p31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470" name="Google Shape;470;p3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7EB7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rect b="b" l="l" r="r" t="t"/>
                <a:pathLst>
                  <a:path extrusionOk="0" h="1891336" w="1331199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CDF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2" name="Google Shape;472;p31"/>
          <p:cNvSpPr txBox="1"/>
          <p:nvPr/>
        </p:nvSpPr>
        <p:spPr>
          <a:xfrm>
            <a:off x="2171684" y="1009650"/>
            <a:ext cx="13944632" cy="12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 Research</a:t>
            </a:r>
            <a:endParaRPr/>
          </a:p>
        </p:txBody>
      </p:sp>
      <p:sp>
        <p:nvSpPr>
          <p:cNvPr id="473" name="Google Shape;473;p31"/>
          <p:cNvSpPr txBox="1"/>
          <p:nvPr/>
        </p:nvSpPr>
        <p:spPr>
          <a:xfrm>
            <a:off x="2982803" y="2360560"/>
            <a:ext cx="12322393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</a:t>
            </a:r>
            <a:endParaRPr/>
          </a:p>
        </p:txBody>
      </p:sp>
      <p:sp>
        <p:nvSpPr>
          <p:cNvPr id="474" name="Google Shape;474;p31"/>
          <p:cNvSpPr/>
          <p:nvPr/>
        </p:nvSpPr>
        <p:spPr>
          <a:xfrm rot="-7316261">
            <a:off x="14773003" y="2241651"/>
            <a:ext cx="822021" cy="82201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"/>
          <p:cNvSpPr/>
          <p:nvPr/>
        </p:nvSpPr>
        <p:spPr>
          <a:xfrm rot="-6155915">
            <a:off x="370222" y="6915223"/>
            <a:ext cx="1316956" cy="131695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2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481" name="Google Shape;481;p32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82" name="Google Shape;482;p32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483" name="Google Shape;483;p32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484" name="Google Shape;484;p32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485" name="Google Shape;485;p32"/>
          <p:cNvSpPr txBox="1"/>
          <p:nvPr/>
        </p:nvSpPr>
        <p:spPr>
          <a:xfrm>
            <a:off x="4930324" y="5517933"/>
            <a:ext cx="842735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statistic.</a:t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 rot="2406556">
            <a:off x="13321081" y="-586010"/>
            <a:ext cx="2659128" cy="265911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32"/>
          <p:cNvGrpSpPr/>
          <p:nvPr/>
        </p:nvGrpSpPr>
        <p:grpSpPr>
          <a:xfrm>
            <a:off x="4700985" y="2555544"/>
            <a:ext cx="8886026" cy="4098726"/>
            <a:chOff x="-60402" y="-284410"/>
            <a:chExt cx="2340352" cy="1079500"/>
          </a:xfrm>
        </p:grpSpPr>
        <p:sp>
          <p:nvSpPr>
            <p:cNvPr id="488" name="Google Shape;488;p32"/>
            <p:cNvSpPr/>
            <p:nvPr/>
          </p:nvSpPr>
          <p:spPr>
            <a:xfrm>
              <a:off x="0" y="0"/>
              <a:ext cx="2219549" cy="566050"/>
            </a:xfrm>
            <a:custGeom>
              <a:rect b="b" l="l" r="r" t="t"/>
              <a:pathLst>
                <a:path extrusionOk="0" h="566050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9" name="Google Shape;489;p32"/>
            <p:cNvSpPr txBox="1"/>
            <p:nvPr/>
          </p:nvSpPr>
          <p:spPr>
            <a:xfrm>
              <a:off x="-60402" y="-284410"/>
              <a:ext cx="234035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1557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123,456,789</a:t>
              </a:r>
              <a:endParaRPr/>
            </a:p>
          </p:txBody>
        </p:sp>
      </p:grpSp>
      <p:sp>
        <p:nvSpPr>
          <p:cNvPr id="490" name="Google Shape;490;p32"/>
          <p:cNvSpPr/>
          <p:nvPr/>
        </p:nvSpPr>
        <p:spPr>
          <a:xfrm rot="-6155915">
            <a:off x="3178944" y="3208759"/>
            <a:ext cx="1302216" cy="130221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6556595" y="8119279"/>
            <a:ext cx="5174809" cy="517478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/>
          <p:nvPr/>
        </p:nvSpPr>
        <p:spPr>
          <a:xfrm>
            <a:off x="1028738" y="683818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  <a:endParaRPr/>
          </a:p>
        </p:txBody>
      </p:sp>
      <p:sp>
        <p:nvSpPr>
          <p:cNvPr id="497" name="Google Shape;497;p33"/>
          <p:cNvSpPr txBox="1"/>
          <p:nvPr/>
        </p:nvSpPr>
        <p:spPr>
          <a:xfrm>
            <a:off x="1028700" y="3545205"/>
            <a:ext cx="5059200" cy="6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sp>
        <p:nvSpPr>
          <p:cNvPr id="498" name="Google Shape;498;p33"/>
          <p:cNvSpPr txBox="1"/>
          <p:nvPr/>
        </p:nvSpPr>
        <p:spPr>
          <a:xfrm>
            <a:off x="1028700" y="4704016"/>
            <a:ext cx="4676765" cy="749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 uses the following free fonts:</a:t>
            </a:r>
            <a:endParaRPr/>
          </a:p>
        </p:txBody>
      </p:sp>
      <p:sp>
        <p:nvSpPr>
          <p:cNvPr id="499" name="Google Shape;499;p33"/>
          <p:cNvSpPr txBox="1"/>
          <p:nvPr/>
        </p:nvSpPr>
        <p:spPr>
          <a:xfrm>
            <a:off x="1028700" y="5955744"/>
            <a:ext cx="3474350" cy="86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433" lvl="1" marL="358866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Char char="•"/>
            </a:pPr>
            <a:r>
              <a:rPr b="0" i="0" lang="en-US" sz="16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Titles: Archivo Black </a:t>
            </a:r>
            <a:endParaRPr/>
          </a:p>
          <a:p>
            <a:pPr indent="-179433" lvl="1" marL="358866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Char char="•"/>
            </a:pPr>
            <a:r>
              <a:rPr b="0" i="0" lang="en-US" sz="16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Headers: Montserrat</a:t>
            </a:r>
            <a:endParaRPr/>
          </a:p>
          <a:p>
            <a:pPr indent="-179433" lvl="1" marL="358866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Char char="•"/>
            </a:pPr>
            <a:r>
              <a:rPr b="0" i="0" lang="en-US" sz="16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Copy: Open Sauce </a:t>
            </a: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10827062" y="795823"/>
            <a:ext cx="467934" cy="467934"/>
          </a:xfrm>
          <a:custGeom>
            <a:rect b="b" l="l" r="r" t="t"/>
            <a:pathLst>
              <a:path extrusionOk="0" h="467934" w="467934">
                <a:moveTo>
                  <a:pt x="0" y="0"/>
                </a:moveTo>
                <a:lnTo>
                  <a:pt x="467934" y="0"/>
                </a:lnTo>
                <a:lnTo>
                  <a:pt x="467934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33"/>
          <p:cNvSpPr/>
          <p:nvPr/>
        </p:nvSpPr>
        <p:spPr>
          <a:xfrm>
            <a:off x="12229630" y="804008"/>
            <a:ext cx="459748" cy="459748"/>
          </a:xfrm>
          <a:custGeom>
            <a:rect b="b" l="l" r="r" t="t"/>
            <a:pathLst>
              <a:path extrusionOk="0" h="459748" w="459748">
                <a:moveTo>
                  <a:pt x="0" y="0"/>
                </a:moveTo>
                <a:lnTo>
                  <a:pt x="459748" y="0"/>
                </a:lnTo>
                <a:lnTo>
                  <a:pt x="459748" y="459748"/>
                </a:lnTo>
                <a:lnTo>
                  <a:pt x="0" y="459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33"/>
          <p:cNvSpPr/>
          <p:nvPr/>
        </p:nvSpPr>
        <p:spPr>
          <a:xfrm>
            <a:off x="13595591" y="795823"/>
            <a:ext cx="467934" cy="467934"/>
          </a:xfrm>
          <a:custGeom>
            <a:rect b="b" l="l" r="r" t="t"/>
            <a:pathLst>
              <a:path extrusionOk="0" h="467934" w="467934">
                <a:moveTo>
                  <a:pt x="0" y="0"/>
                </a:moveTo>
                <a:lnTo>
                  <a:pt x="467933" y="0"/>
                </a:lnTo>
                <a:lnTo>
                  <a:pt x="467933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33"/>
          <p:cNvSpPr/>
          <p:nvPr/>
        </p:nvSpPr>
        <p:spPr>
          <a:xfrm>
            <a:off x="14966743" y="804008"/>
            <a:ext cx="487267" cy="487267"/>
          </a:xfrm>
          <a:custGeom>
            <a:rect b="b" l="l" r="r" t="t"/>
            <a:pathLst>
              <a:path extrusionOk="0" h="487267" w="487267">
                <a:moveTo>
                  <a:pt x="0" y="0"/>
                </a:moveTo>
                <a:lnTo>
                  <a:pt x="487267" y="0"/>
                </a:lnTo>
                <a:lnTo>
                  <a:pt x="487267" y="487267"/>
                </a:lnTo>
                <a:lnTo>
                  <a:pt x="0" y="487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33"/>
          <p:cNvSpPr/>
          <p:nvPr/>
        </p:nvSpPr>
        <p:spPr>
          <a:xfrm>
            <a:off x="16344378" y="782063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33"/>
          <p:cNvSpPr/>
          <p:nvPr/>
        </p:nvSpPr>
        <p:spPr>
          <a:xfrm>
            <a:off x="12204898" y="2144997"/>
            <a:ext cx="509212" cy="509212"/>
          </a:xfrm>
          <a:custGeom>
            <a:rect b="b" l="l" r="r" t="t"/>
            <a:pathLst>
              <a:path extrusionOk="0" h="509212" w="509212">
                <a:moveTo>
                  <a:pt x="0" y="0"/>
                </a:moveTo>
                <a:lnTo>
                  <a:pt x="509212" y="0"/>
                </a:lnTo>
                <a:lnTo>
                  <a:pt x="509212" y="509212"/>
                </a:lnTo>
                <a:lnTo>
                  <a:pt x="0" y="509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33"/>
          <p:cNvSpPr/>
          <p:nvPr/>
        </p:nvSpPr>
        <p:spPr>
          <a:xfrm>
            <a:off x="13574952" y="2144997"/>
            <a:ext cx="509212" cy="509212"/>
          </a:xfrm>
          <a:custGeom>
            <a:rect b="b" l="l" r="r" t="t"/>
            <a:pathLst>
              <a:path extrusionOk="0" h="509212" w="509212">
                <a:moveTo>
                  <a:pt x="0" y="0"/>
                </a:moveTo>
                <a:lnTo>
                  <a:pt x="509212" y="0"/>
                </a:lnTo>
                <a:lnTo>
                  <a:pt x="509212" y="509212"/>
                </a:lnTo>
                <a:lnTo>
                  <a:pt x="0" y="509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p33"/>
          <p:cNvSpPr/>
          <p:nvPr/>
        </p:nvSpPr>
        <p:spPr>
          <a:xfrm>
            <a:off x="14962650" y="2158757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33"/>
          <p:cNvSpPr/>
          <p:nvPr/>
        </p:nvSpPr>
        <p:spPr>
          <a:xfrm>
            <a:off x="13581831" y="6266872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p33"/>
          <p:cNvSpPr/>
          <p:nvPr/>
        </p:nvSpPr>
        <p:spPr>
          <a:xfrm>
            <a:off x="10813302" y="3518399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0" name="Google Shape;510;p33"/>
          <p:cNvSpPr/>
          <p:nvPr/>
        </p:nvSpPr>
        <p:spPr>
          <a:xfrm>
            <a:off x="16344378" y="2158757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p33"/>
          <p:cNvSpPr/>
          <p:nvPr/>
        </p:nvSpPr>
        <p:spPr>
          <a:xfrm>
            <a:off x="13581831" y="3518399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33"/>
          <p:cNvSpPr/>
          <p:nvPr/>
        </p:nvSpPr>
        <p:spPr>
          <a:xfrm>
            <a:off x="14962650" y="3526682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33"/>
          <p:cNvSpPr/>
          <p:nvPr/>
        </p:nvSpPr>
        <p:spPr>
          <a:xfrm>
            <a:off x="10813302" y="4892635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33"/>
          <p:cNvSpPr/>
          <p:nvPr/>
        </p:nvSpPr>
        <p:spPr>
          <a:xfrm>
            <a:off x="12211777" y="4892635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33"/>
          <p:cNvSpPr/>
          <p:nvPr/>
        </p:nvSpPr>
        <p:spPr>
          <a:xfrm>
            <a:off x="14962029" y="4892014"/>
            <a:ext cx="496695" cy="496695"/>
          </a:xfrm>
          <a:custGeom>
            <a:rect b="b" l="l" r="r" t="t"/>
            <a:pathLst>
              <a:path extrusionOk="0" h="496695" w="496695">
                <a:moveTo>
                  <a:pt x="0" y="0"/>
                </a:moveTo>
                <a:lnTo>
                  <a:pt x="496695" y="0"/>
                </a:lnTo>
                <a:lnTo>
                  <a:pt x="496695" y="496695"/>
                </a:lnTo>
                <a:lnTo>
                  <a:pt x="0" y="49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33"/>
          <p:cNvSpPr/>
          <p:nvPr/>
        </p:nvSpPr>
        <p:spPr>
          <a:xfrm>
            <a:off x="16344378" y="4892635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33"/>
          <p:cNvSpPr/>
          <p:nvPr/>
        </p:nvSpPr>
        <p:spPr>
          <a:xfrm>
            <a:off x="10812681" y="6266561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33"/>
          <p:cNvSpPr/>
          <p:nvPr/>
        </p:nvSpPr>
        <p:spPr>
          <a:xfrm>
            <a:off x="12211467" y="900457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33"/>
          <p:cNvSpPr/>
          <p:nvPr/>
        </p:nvSpPr>
        <p:spPr>
          <a:xfrm>
            <a:off x="13581521" y="9015034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3" y="0"/>
                </a:lnTo>
                <a:lnTo>
                  <a:pt x="496073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33"/>
          <p:cNvSpPr/>
          <p:nvPr/>
        </p:nvSpPr>
        <p:spPr>
          <a:xfrm>
            <a:off x="14962340" y="9015034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3" y="0"/>
                </a:lnTo>
                <a:lnTo>
                  <a:pt x="496073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33"/>
          <p:cNvSpPr/>
          <p:nvPr/>
        </p:nvSpPr>
        <p:spPr>
          <a:xfrm>
            <a:off x="14962340" y="6275155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3" y="0"/>
                </a:lnTo>
                <a:lnTo>
                  <a:pt x="496073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33"/>
          <p:cNvSpPr/>
          <p:nvPr/>
        </p:nvSpPr>
        <p:spPr>
          <a:xfrm>
            <a:off x="16344067" y="902362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33"/>
          <p:cNvSpPr/>
          <p:nvPr/>
        </p:nvSpPr>
        <p:spPr>
          <a:xfrm>
            <a:off x="10798922" y="902362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33"/>
          <p:cNvSpPr/>
          <p:nvPr/>
        </p:nvSpPr>
        <p:spPr>
          <a:xfrm>
            <a:off x="12211777" y="3518399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33"/>
          <p:cNvSpPr/>
          <p:nvPr/>
        </p:nvSpPr>
        <p:spPr>
          <a:xfrm>
            <a:off x="16344067" y="764079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33"/>
          <p:cNvSpPr/>
          <p:nvPr/>
        </p:nvSpPr>
        <p:spPr>
          <a:xfrm>
            <a:off x="14958043" y="7636501"/>
            <a:ext cx="504667" cy="504667"/>
          </a:xfrm>
          <a:custGeom>
            <a:rect b="b" l="l" r="r" t="t"/>
            <a:pathLst>
              <a:path extrusionOk="0" h="504667" w="504667">
                <a:moveTo>
                  <a:pt x="0" y="0"/>
                </a:moveTo>
                <a:lnTo>
                  <a:pt x="504667" y="0"/>
                </a:lnTo>
                <a:lnTo>
                  <a:pt x="504667" y="504667"/>
                </a:lnTo>
                <a:lnTo>
                  <a:pt x="0" y="504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33"/>
          <p:cNvSpPr/>
          <p:nvPr/>
        </p:nvSpPr>
        <p:spPr>
          <a:xfrm>
            <a:off x="16344067" y="6275155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33"/>
          <p:cNvSpPr/>
          <p:nvPr/>
        </p:nvSpPr>
        <p:spPr>
          <a:xfrm>
            <a:off x="10812992" y="764079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33"/>
          <p:cNvSpPr/>
          <p:nvPr/>
        </p:nvSpPr>
        <p:spPr>
          <a:xfrm>
            <a:off x="13581521" y="764079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3" y="0"/>
                </a:lnTo>
                <a:lnTo>
                  <a:pt x="496073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33"/>
          <p:cNvSpPr/>
          <p:nvPr/>
        </p:nvSpPr>
        <p:spPr>
          <a:xfrm>
            <a:off x="9439159" y="795823"/>
            <a:ext cx="467934" cy="467934"/>
          </a:xfrm>
          <a:custGeom>
            <a:rect b="b" l="l" r="r" t="t"/>
            <a:pathLst>
              <a:path extrusionOk="0" h="467934" w="467934">
                <a:moveTo>
                  <a:pt x="0" y="0"/>
                </a:moveTo>
                <a:lnTo>
                  <a:pt x="467933" y="0"/>
                </a:lnTo>
                <a:lnTo>
                  <a:pt x="467933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1" name="Google Shape;531;p33"/>
          <p:cNvSpPr/>
          <p:nvPr/>
        </p:nvSpPr>
        <p:spPr>
          <a:xfrm>
            <a:off x="9425399" y="3519233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p33"/>
          <p:cNvSpPr/>
          <p:nvPr/>
        </p:nvSpPr>
        <p:spPr>
          <a:xfrm>
            <a:off x="9425399" y="4893470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33"/>
          <p:cNvSpPr/>
          <p:nvPr/>
        </p:nvSpPr>
        <p:spPr>
          <a:xfrm>
            <a:off x="9425399" y="6266872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33"/>
          <p:cNvSpPr/>
          <p:nvPr/>
        </p:nvSpPr>
        <p:spPr>
          <a:xfrm>
            <a:off x="9425399" y="7658916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33"/>
          <p:cNvSpPr/>
          <p:nvPr/>
        </p:nvSpPr>
        <p:spPr>
          <a:xfrm>
            <a:off x="9425399" y="9015345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6" name="Google Shape;536;p33"/>
          <p:cNvSpPr/>
          <p:nvPr/>
        </p:nvSpPr>
        <p:spPr>
          <a:xfrm>
            <a:off x="8084044" y="767298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7" name="Google Shape;537;p33"/>
          <p:cNvSpPr/>
          <p:nvPr/>
        </p:nvSpPr>
        <p:spPr>
          <a:xfrm>
            <a:off x="8084044" y="2154630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33"/>
          <p:cNvSpPr/>
          <p:nvPr/>
        </p:nvSpPr>
        <p:spPr>
          <a:xfrm>
            <a:off x="8084044" y="3518399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33"/>
          <p:cNvSpPr/>
          <p:nvPr/>
        </p:nvSpPr>
        <p:spPr>
          <a:xfrm>
            <a:off x="8083626" y="7631166"/>
            <a:ext cx="496288" cy="496288"/>
          </a:xfrm>
          <a:custGeom>
            <a:rect b="b" l="l" r="r" t="t"/>
            <a:pathLst>
              <a:path extrusionOk="0" h="496288" w="496288">
                <a:moveTo>
                  <a:pt x="0" y="0"/>
                </a:moveTo>
                <a:lnTo>
                  <a:pt x="496288" y="0"/>
                </a:lnTo>
                <a:lnTo>
                  <a:pt x="496288" y="496287"/>
                </a:lnTo>
                <a:lnTo>
                  <a:pt x="0" y="496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33"/>
          <p:cNvSpPr/>
          <p:nvPr/>
        </p:nvSpPr>
        <p:spPr>
          <a:xfrm>
            <a:off x="9429541" y="2154630"/>
            <a:ext cx="487170" cy="487170"/>
          </a:xfrm>
          <a:custGeom>
            <a:rect b="b" l="l" r="r" t="t"/>
            <a:pathLst>
              <a:path extrusionOk="0" h="487170" w="487170">
                <a:moveTo>
                  <a:pt x="0" y="0"/>
                </a:moveTo>
                <a:lnTo>
                  <a:pt x="487170" y="0"/>
                </a:lnTo>
                <a:lnTo>
                  <a:pt x="487170" y="487169"/>
                </a:lnTo>
                <a:lnTo>
                  <a:pt x="0" y="487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33"/>
          <p:cNvSpPr/>
          <p:nvPr/>
        </p:nvSpPr>
        <p:spPr>
          <a:xfrm>
            <a:off x="10813613" y="2146347"/>
            <a:ext cx="495453" cy="495453"/>
          </a:xfrm>
          <a:custGeom>
            <a:rect b="b" l="l" r="r" t="t"/>
            <a:pathLst>
              <a:path extrusionOk="0" h="495453" w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33"/>
          <p:cNvSpPr/>
          <p:nvPr/>
        </p:nvSpPr>
        <p:spPr>
          <a:xfrm>
            <a:off x="12207170" y="6275155"/>
            <a:ext cx="504667" cy="504667"/>
          </a:xfrm>
          <a:custGeom>
            <a:rect b="b" l="l" r="r" t="t"/>
            <a:pathLst>
              <a:path extrusionOk="0" h="504667" w="504667">
                <a:moveTo>
                  <a:pt x="0" y="0"/>
                </a:moveTo>
                <a:lnTo>
                  <a:pt x="504667" y="0"/>
                </a:lnTo>
                <a:lnTo>
                  <a:pt x="504667" y="504667"/>
                </a:lnTo>
                <a:lnTo>
                  <a:pt x="0" y="504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33"/>
          <p:cNvSpPr/>
          <p:nvPr/>
        </p:nvSpPr>
        <p:spPr>
          <a:xfrm>
            <a:off x="13582249" y="4880626"/>
            <a:ext cx="494618" cy="494618"/>
          </a:xfrm>
          <a:custGeom>
            <a:rect b="b" l="l" r="r" t="t"/>
            <a:pathLst>
              <a:path extrusionOk="0" h="494618" w="494618">
                <a:moveTo>
                  <a:pt x="0" y="0"/>
                </a:moveTo>
                <a:lnTo>
                  <a:pt x="494618" y="0"/>
                </a:lnTo>
                <a:lnTo>
                  <a:pt x="494618" y="494618"/>
                </a:lnTo>
                <a:lnTo>
                  <a:pt x="0" y="494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33"/>
          <p:cNvSpPr/>
          <p:nvPr/>
        </p:nvSpPr>
        <p:spPr>
          <a:xfrm>
            <a:off x="16348519" y="3518399"/>
            <a:ext cx="487170" cy="487170"/>
          </a:xfrm>
          <a:custGeom>
            <a:rect b="b" l="l" r="r" t="t"/>
            <a:pathLst>
              <a:path extrusionOk="0" h="487170" w="487170">
                <a:moveTo>
                  <a:pt x="0" y="0"/>
                </a:moveTo>
                <a:lnTo>
                  <a:pt x="487170" y="0"/>
                </a:lnTo>
                <a:lnTo>
                  <a:pt x="487170" y="487169"/>
                </a:lnTo>
                <a:lnTo>
                  <a:pt x="0" y="487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33"/>
          <p:cNvSpPr/>
          <p:nvPr/>
        </p:nvSpPr>
        <p:spPr>
          <a:xfrm>
            <a:off x="12197902" y="7613668"/>
            <a:ext cx="523203" cy="523203"/>
          </a:xfrm>
          <a:custGeom>
            <a:rect b="b" l="l" r="r" t="t"/>
            <a:pathLst>
              <a:path extrusionOk="0" h="523203" w="523203">
                <a:moveTo>
                  <a:pt x="0" y="0"/>
                </a:moveTo>
                <a:lnTo>
                  <a:pt x="523203" y="0"/>
                </a:lnTo>
                <a:lnTo>
                  <a:pt x="523203" y="523203"/>
                </a:lnTo>
                <a:lnTo>
                  <a:pt x="0" y="523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6" name="Google Shape;546;p33"/>
          <p:cNvSpPr/>
          <p:nvPr/>
        </p:nvSpPr>
        <p:spPr>
          <a:xfrm>
            <a:off x="8083888" y="6284059"/>
            <a:ext cx="495763" cy="495763"/>
          </a:xfrm>
          <a:custGeom>
            <a:rect b="b" l="l" r="r" t="t"/>
            <a:pathLst>
              <a:path extrusionOk="0" h="495763" w="495763">
                <a:moveTo>
                  <a:pt x="0" y="0"/>
                </a:moveTo>
                <a:lnTo>
                  <a:pt x="495764" y="0"/>
                </a:lnTo>
                <a:lnTo>
                  <a:pt x="495764" y="495763"/>
                </a:lnTo>
                <a:lnTo>
                  <a:pt x="0" y="4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33"/>
          <p:cNvSpPr/>
          <p:nvPr/>
        </p:nvSpPr>
        <p:spPr>
          <a:xfrm>
            <a:off x="8084120" y="4909201"/>
            <a:ext cx="495300" cy="495300"/>
          </a:xfrm>
          <a:custGeom>
            <a:rect b="b" l="l" r="r" t="t"/>
            <a:pathLst>
              <a:path extrusionOk="0" h="495300" w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33"/>
          <p:cNvSpPr/>
          <p:nvPr/>
        </p:nvSpPr>
        <p:spPr>
          <a:xfrm>
            <a:off x="8083733" y="9023628"/>
            <a:ext cx="496074" cy="496074"/>
          </a:xfrm>
          <a:custGeom>
            <a:rect b="b" l="l" r="r" t="t"/>
            <a:pathLst>
              <a:path extrusionOk="0" h="496074" w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4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554" name="Google Shape;554;p34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555" name="Google Shape;555;p34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556" name="Google Shape;556;p34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557" name="Google Shape;557;p34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558" name="Google Shape;558;p34"/>
          <p:cNvSpPr txBox="1"/>
          <p:nvPr/>
        </p:nvSpPr>
        <p:spPr>
          <a:xfrm>
            <a:off x="5280936" y="1405018"/>
            <a:ext cx="7726128" cy="102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/>
          </a:p>
        </p:txBody>
      </p:sp>
      <p:sp>
        <p:nvSpPr>
          <p:cNvPr id="559" name="Google Shape;559;p34"/>
          <p:cNvSpPr txBox="1"/>
          <p:nvPr/>
        </p:nvSpPr>
        <p:spPr>
          <a:xfrm>
            <a:off x="3238810" y="4767221"/>
            <a:ext cx="11810379" cy="1380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560" name="Google Shape;560;p34"/>
          <p:cNvSpPr txBox="1"/>
          <p:nvPr/>
        </p:nvSpPr>
        <p:spPr>
          <a:xfrm>
            <a:off x="2818025" y="6681111"/>
            <a:ext cx="12651949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SlidesCarnival for the presentation template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Pexels for the photos</a:t>
            </a:r>
            <a:endParaRPr/>
          </a:p>
        </p:txBody>
      </p:sp>
      <p:sp>
        <p:nvSpPr>
          <p:cNvPr id="561" name="Google Shape;561;p34"/>
          <p:cNvSpPr txBox="1"/>
          <p:nvPr/>
        </p:nvSpPr>
        <p:spPr>
          <a:xfrm>
            <a:off x="2818025" y="8119386"/>
            <a:ext cx="12651949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Happy designing! </a:t>
            </a: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6131256" y="2806003"/>
            <a:ext cx="6025487" cy="1506372"/>
          </a:xfrm>
          <a:custGeom>
            <a:rect b="b" l="l" r="r" t="t"/>
            <a:pathLst>
              <a:path extrusionOk="0" h="1506372" w="6025487">
                <a:moveTo>
                  <a:pt x="0" y="0"/>
                </a:moveTo>
                <a:lnTo>
                  <a:pt x="6025488" y="0"/>
                </a:lnTo>
                <a:lnTo>
                  <a:pt x="6025488" y="1506372"/>
                </a:lnTo>
                <a:lnTo>
                  <a:pt x="0" y="1506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14131992" y="3305158"/>
            <a:ext cx="2730500" cy="27304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4F7DC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1097900" y="523425"/>
            <a:ext cx="114666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sz="80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1557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14290755" y="3463909"/>
            <a:ext cx="2413000" cy="241299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899" r="-2490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1"/>
          <p:cNvGrpSpPr/>
          <p:nvPr/>
        </p:nvGrpSpPr>
        <p:grpSpPr>
          <a:xfrm>
            <a:off x="704001" y="8349073"/>
            <a:ext cx="1265652" cy="1265652"/>
            <a:chOff x="0" y="0"/>
            <a:chExt cx="1687535" cy="1687535"/>
          </a:xfrm>
        </p:grpSpPr>
        <p:grpSp>
          <p:nvGrpSpPr>
            <p:cNvPr id="73" name="Google Shape;73;p11"/>
            <p:cNvGrpSpPr/>
            <p:nvPr/>
          </p:nvGrpSpPr>
          <p:grpSpPr>
            <a:xfrm>
              <a:off x="0" y="0"/>
              <a:ext cx="1687535" cy="1687535"/>
              <a:chOff x="0" y="0"/>
              <a:chExt cx="812800" cy="812800"/>
            </a:xfrm>
          </p:grpSpPr>
          <p:sp>
            <p:nvSpPr>
              <p:cNvPr id="74" name="Google Shape;7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F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" name="Google Shape;76;p11"/>
            <p:cNvSpPr/>
            <p:nvPr/>
          </p:nvSpPr>
          <p:spPr>
            <a:xfrm>
              <a:off x="100734" y="100737"/>
              <a:ext cx="1492250" cy="1492244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6769" r="-2677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/>
        </p:nvSpPr>
        <p:spPr>
          <a:xfrm>
            <a:off x="3954475" y="3048475"/>
            <a:ext cx="758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System Context</a:t>
            </a:r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3072606" y="2980742"/>
            <a:ext cx="628051" cy="628051"/>
            <a:chOff x="0" y="0"/>
            <a:chExt cx="812800" cy="812800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1"/>
          <p:cNvGrpSpPr/>
          <p:nvPr/>
        </p:nvGrpSpPr>
        <p:grpSpPr>
          <a:xfrm>
            <a:off x="3072594" y="5760743"/>
            <a:ext cx="628051" cy="628051"/>
            <a:chOff x="0" y="0"/>
            <a:chExt cx="812800" cy="812800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>
            <a:off x="3072594" y="7245629"/>
            <a:ext cx="628051" cy="628051"/>
            <a:chOff x="0" y="0"/>
            <a:chExt cx="812800" cy="812800"/>
          </a:xfrm>
        </p:grpSpPr>
        <p:sp>
          <p:nvSpPr>
            <p:cNvPr id="85" name="Google Shape;85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3072606" y="4402368"/>
            <a:ext cx="628051" cy="628051"/>
            <a:chOff x="0" y="0"/>
            <a:chExt cx="812800" cy="812800"/>
          </a:xfrm>
        </p:grpSpPr>
        <p:sp>
          <p:nvSpPr>
            <p:cNvPr id="88" name="Google Shape;88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1"/>
          <p:cNvSpPr txBox="1"/>
          <p:nvPr/>
        </p:nvSpPr>
        <p:spPr>
          <a:xfrm>
            <a:off x="3954475" y="8439475"/>
            <a:ext cx="758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1" name="Google Shape;91;p11"/>
          <p:cNvSpPr txBox="1"/>
          <p:nvPr/>
        </p:nvSpPr>
        <p:spPr>
          <a:xfrm>
            <a:off x="3954475" y="4470100"/>
            <a:ext cx="758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Model Overview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3954475" y="5828475"/>
            <a:ext cx="758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Model Card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3954475" y="7313350"/>
            <a:ext cx="758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Dataset Card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14131992" y="3305158"/>
            <a:ext cx="2730500" cy="27304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4F7DC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0" y="955675"/>
            <a:ext cx="1828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 Summary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14290755" y="3463909"/>
            <a:ext cx="2413000" cy="241299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2"/>
          <p:cNvGrpSpPr/>
          <p:nvPr/>
        </p:nvGrpSpPr>
        <p:grpSpPr>
          <a:xfrm>
            <a:off x="704001" y="8349073"/>
            <a:ext cx="1265638" cy="1265638"/>
            <a:chOff x="0" y="0"/>
            <a:chExt cx="1687517" cy="1687517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0" y="0"/>
              <a:ext cx="1687517" cy="1687517"/>
              <a:chOff x="0" y="0"/>
              <a:chExt cx="812800" cy="812800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F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" name="Google Shape;105;p12"/>
            <p:cNvSpPr/>
            <p:nvPr/>
          </p:nvSpPr>
          <p:spPr>
            <a:xfrm>
              <a:off x="100734" y="100737"/>
              <a:ext cx="1486049" cy="1486043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6773" r="-2677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2"/>
          <p:cNvSpPr txBox="1"/>
          <p:nvPr/>
        </p:nvSpPr>
        <p:spPr>
          <a:xfrm>
            <a:off x="3954475" y="2752975"/>
            <a:ext cx="75876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Web application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for uploading or pasting articles</a:t>
            </a:r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3954475" y="7017850"/>
            <a:ext cx="75876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Dense Neural Network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 model produces probability score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3954466" y="5596225"/>
            <a:ext cx="79287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Preprocessing module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cleans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vectorizes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text (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TF-IDF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  <p:grpSp>
        <p:nvGrpSpPr>
          <p:cNvPr id="109" name="Google Shape;109;p12"/>
          <p:cNvGrpSpPr/>
          <p:nvPr/>
        </p:nvGrpSpPr>
        <p:grpSpPr>
          <a:xfrm>
            <a:off x="3072606" y="2980742"/>
            <a:ext cx="628051" cy="628051"/>
            <a:chOff x="0" y="0"/>
            <a:chExt cx="812800" cy="812800"/>
          </a:xfrm>
        </p:grpSpPr>
        <p:sp>
          <p:nvSpPr>
            <p:cNvPr id="110" name="Google Shape;110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2"/>
          <p:cNvGrpSpPr/>
          <p:nvPr/>
        </p:nvGrpSpPr>
        <p:grpSpPr>
          <a:xfrm>
            <a:off x="3072594" y="5760743"/>
            <a:ext cx="628051" cy="628051"/>
            <a:chOff x="0" y="0"/>
            <a:chExt cx="812800" cy="812800"/>
          </a:xfrm>
        </p:grpSpPr>
        <p:sp>
          <p:nvSpPr>
            <p:cNvPr id="113" name="Google Shape;11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2"/>
          <p:cNvGrpSpPr/>
          <p:nvPr/>
        </p:nvGrpSpPr>
        <p:grpSpPr>
          <a:xfrm>
            <a:off x="3072594" y="7245629"/>
            <a:ext cx="628051" cy="628051"/>
            <a:chOff x="0" y="0"/>
            <a:chExt cx="812800" cy="812800"/>
          </a:xfrm>
        </p:grpSpPr>
        <p:sp>
          <p:nvSpPr>
            <p:cNvPr id="116" name="Google Shape;116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3072606" y="4402368"/>
            <a:ext cx="628051" cy="628051"/>
            <a:chOff x="0" y="0"/>
            <a:chExt cx="812800" cy="812800"/>
          </a:xfrm>
        </p:grpSpPr>
        <p:sp>
          <p:nvSpPr>
            <p:cNvPr id="119" name="Google Shape;119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2"/>
          <p:cNvSpPr txBox="1"/>
          <p:nvPr/>
        </p:nvSpPr>
        <p:spPr>
          <a:xfrm>
            <a:off x="3954475" y="4174600"/>
            <a:ext cx="7065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Backend API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handles classification requests</a:t>
            </a:r>
            <a:endParaRPr/>
          </a:p>
        </p:txBody>
      </p:sp>
      <p:sp>
        <p:nvSpPr>
          <p:cNvPr id="122" name="Google Shape;122;p12"/>
          <p:cNvSpPr txBox="1"/>
          <p:nvPr/>
        </p:nvSpPr>
        <p:spPr>
          <a:xfrm>
            <a:off x="3954475" y="8439475"/>
            <a:ext cx="75876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Results and metrics stored for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monitoring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b="1"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3072594" y="8667254"/>
            <a:ext cx="628051" cy="628051"/>
            <a:chOff x="0" y="0"/>
            <a:chExt cx="812800" cy="81280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8666536" y="-1079878"/>
            <a:ext cx="13086510" cy="13086510"/>
            <a:chOff x="0" y="0"/>
            <a:chExt cx="812800" cy="812800"/>
          </a:xfrm>
        </p:grpSpPr>
        <p:sp>
          <p:nvSpPr>
            <p:cNvPr id="131" name="Google Shape;13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3"/>
          <p:cNvSpPr txBox="1"/>
          <p:nvPr/>
        </p:nvSpPr>
        <p:spPr>
          <a:xfrm>
            <a:off x="543250" y="404098"/>
            <a:ext cx="7637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the System Works</a:t>
            </a:r>
            <a:r>
              <a:rPr b="0" i="0" lang="en-US" sz="7500" u="none" cap="none" strike="noStrike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/>
          </a:p>
        </p:txBody>
      </p:sp>
      <p:grpSp>
        <p:nvGrpSpPr>
          <p:cNvPr id="134" name="Google Shape;134;p13"/>
          <p:cNvGrpSpPr/>
          <p:nvPr/>
        </p:nvGrpSpPr>
        <p:grpSpPr>
          <a:xfrm>
            <a:off x="8311872" y="537457"/>
            <a:ext cx="1064605" cy="1064605"/>
            <a:chOff x="0" y="0"/>
            <a:chExt cx="812800" cy="812800"/>
          </a:xfrm>
        </p:grpSpPr>
        <p:sp>
          <p:nvSpPr>
            <p:cNvPr id="135" name="Google Shape;135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3"/>
          <p:cNvSpPr/>
          <p:nvPr/>
        </p:nvSpPr>
        <p:spPr>
          <a:xfrm flipH="1">
            <a:off x="8901633" y="179315"/>
            <a:ext cx="9630221" cy="10107685"/>
          </a:xfrm>
          <a:custGeom>
            <a:rect b="b" l="l" r="r" t="t"/>
            <a:pathLst>
              <a:path extrusionOk="0" h="10107685" w="9630221">
                <a:moveTo>
                  <a:pt x="9630221" y="0"/>
                </a:moveTo>
                <a:lnTo>
                  <a:pt x="0" y="0"/>
                </a:lnTo>
                <a:lnTo>
                  <a:pt x="0" y="10107685"/>
                </a:lnTo>
                <a:lnTo>
                  <a:pt x="9630221" y="10107685"/>
                </a:lnTo>
                <a:lnTo>
                  <a:pt x="96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4954" t="0"/>
            </a:stretch>
          </a:blipFill>
          <a:ln>
            <a:noFill/>
          </a:ln>
        </p:spPr>
      </p:sp>
      <p:sp>
        <p:nvSpPr>
          <p:cNvPr id="138" name="Google Shape;138;p13"/>
          <p:cNvSpPr txBox="1"/>
          <p:nvPr/>
        </p:nvSpPr>
        <p:spPr>
          <a:xfrm>
            <a:off x="543250" y="3246600"/>
            <a:ext cx="7768500" cy="5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ontserrat"/>
              <a:buAutoNum type="arabicPeriod"/>
            </a:pP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User submits article (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ontserrat"/>
              <a:buAutoNum type="arabicPeriod"/>
            </a:pP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Text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cleaned </a:t>
            </a: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converted </a:t>
            </a: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into features</a:t>
            </a:r>
            <a:endParaRPr sz="3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ontserrat"/>
              <a:buAutoNum type="arabicPeriod"/>
            </a:pP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Model predicts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Fake</a:t>
            </a: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True</a:t>
            </a:r>
            <a:b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confidence score</a:t>
            </a:r>
            <a:endParaRPr b="1" sz="3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ontserrat"/>
              <a:buAutoNum type="arabicPeriod"/>
            </a:pP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Interface shows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b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key words</a:t>
            </a:r>
            <a:endParaRPr b="1" sz="3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ontserrat"/>
              <a:buAutoNum type="arabicPeriod"/>
            </a:pP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Logs saved for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traceability </a:t>
            </a:r>
            <a:r>
              <a:rPr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US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b="1" sz="3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4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144" name="Google Shape;144;p14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145" name="Google Shape;145;p14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146" name="Google Shape;146;p14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147" name="Google Shape;147;p14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148" name="Google Shape;148;p14"/>
          <p:cNvSpPr txBox="1"/>
          <p:nvPr/>
        </p:nvSpPr>
        <p:spPr>
          <a:xfrm>
            <a:off x="2475150" y="1019175"/>
            <a:ext cx="14804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System Functions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2105575" y="6257775"/>
            <a:ext cx="40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Accept article input via web page or API</a:t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2546046" y="7479978"/>
            <a:ext cx="3179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latin typeface="Montserrat"/>
                <a:ea typeface="Montserrat"/>
                <a:cs typeface="Montserrat"/>
                <a:sym typeface="Montserrat"/>
              </a:rPr>
              <a:t>Clean &amp; standardize text before inference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4"/>
          <p:cNvSpPr/>
          <p:nvPr/>
        </p:nvSpPr>
        <p:spPr>
          <a:xfrm rot="2406556">
            <a:off x="400489" y="237591"/>
            <a:ext cx="1958082" cy="195807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4"/>
          <p:cNvGrpSpPr/>
          <p:nvPr/>
        </p:nvGrpSpPr>
        <p:grpSpPr>
          <a:xfrm>
            <a:off x="2780384" y="3251968"/>
            <a:ext cx="2711013" cy="2711013"/>
            <a:chOff x="0" y="0"/>
            <a:chExt cx="812800" cy="812800"/>
          </a:xfrm>
        </p:grpSpPr>
        <p:sp>
          <p:nvSpPr>
            <p:cNvPr id="153" name="Google Shape;15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4"/>
          <p:cNvSpPr txBox="1"/>
          <p:nvPr/>
        </p:nvSpPr>
        <p:spPr>
          <a:xfrm>
            <a:off x="12311675" y="6290175"/>
            <a:ext cx="350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Validate API inputs</a:t>
            </a:r>
            <a:endParaRPr/>
          </a:p>
        </p:txBody>
      </p:sp>
      <p:sp>
        <p:nvSpPr>
          <p:cNvPr id="156" name="Google Shape;156;p14"/>
          <p:cNvSpPr txBox="1"/>
          <p:nvPr/>
        </p:nvSpPr>
        <p:spPr>
          <a:xfrm>
            <a:off x="12475633" y="7586328"/>
            <a:ext cx="3179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latin typeface="Montserrat"/>
                <a:ea typeface="Montserrat"/>
                <a:cs typeface="Montserrat"/>
                <a:sym typeface="Montserrat"/>
              </a:rPr>
              <a:t>Log anonymized results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" name="Google Shape;157;p14"/>
          <p:cNvGrpSpPr/>
          <p:nvPr/>
        </p:nvGrpSpPr>
        <p:grpSpPr>
          <a:xfrm>
            <a:off x="12709966" y="3298806"/>
            <a:ext cx="2711013" cy="2711013"/>
            <a:chOff x="0" y="0"/>
            <a:chExt cx="812800" cy="812800"/>
          </a:xfrm>
        </p:grpSpPr>
        <p:sp>
          <p:nvSpPr>
            <p:cNvPr id="158" name="Google Shape;15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4"/>
          <p:cNvSpPr txBox="1"/>
          <p:nvPr/>
        </p:nvSpPr>
        <p:spPr>
          <a:xfrm>
            <a:off x="6849312" y="6290175"/>
            <a:ext cx="49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roduce</a:t>
            </a: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 Fake/True label + confidence (0–1)</a:t>
            </a:r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7542059" y="7479966"/>
            <a:ext cx="3179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latin typeface="Montserrat"/>
                <a:ea typeface="Montserrat"/>
                <a:cs typeface="Montserrat"/>
                <a:sym typeface="Montserrat"/>
              </a:rPr>
              <a:t>Categorize as Likely Fake / Uncertain / Likely True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14"/>
          <p:cNvGrpSpPr/>
          <p:nvPr/>
        </p:nvGrpSpPr>
        <p:grpSpPr>
          <a:xfrm>
            <a:off x="7745181" y="3280506"/>
            <a:ext cx="2711013" cy="2711013"/>
            <a:chOff x="0" y="0"/>
            <a:chExt cx="812800" cy="812800"/>
          </a:xfrm>
        </p:grpSpPr>
        <p:sp>
          <p:nvSpPr>
            <p:cNvPr id="163" name="Google Shape;16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4"/>
          <p:cNvSpPr/>
          <p:nvPr/>
        </p:nvSpPr>
        <p:spPr>
          <a:xfrm rot="-6159153">
            <a:off x="11197306" y="8302946"/>
            <a:ext cx="797235" cy="79723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16603478" y="1940338"/>
            <a:ext cx="1311644" cy="131163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9">
            <a:alphaModFix/>
          </a:blip>
          <a:srcRect b="42120" l="17212" r="72591" t="36847"/>
          <a:stretch/>
        </p:blipFill>
        <p:spPr>
          <a:xfrm>
            <a:off x="3120275" y="3554250"/>
            <a:ext cx="1864750" cy="2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 rotWithShape="1">
          <a:blip r:embed="rId9">
            <a:alphaModFix/>
          </a:blip>
          <a:srcRect b="42120" l="43959" r="44340" t="36847"/>
          <a:stretch/>
        </p:blipFill>
        <p:spPr>
          <a:xfrm>
            <a:off x="7971450" y="3572538"/>
            <a:ext cx="2139776" cy="2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 rotWithShape="1">
          <a:blip r:embed="rId9">
            <a:alphaModFix/>
          </a:blip>
          <a:srcRect b="42120" l="73073" r="17878" t="36847"/>
          <a:stretch/>
        </p:blipFill>
        <p:spPr>
          <a:xfrm>
            <a:off x="13296112" y="3590838"/>
            <a:ext cx="1654799" cy="21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5"/>
          <p:cNvGrpSpPr/>
          <p:nvPr/>
        </p:nvGrpSpPr>
        <p:grpSpPr>
          <a:xfrm>
            <a:off x="870313" y="567004"/>
            <a:ext cx="16645749" cy="9294084"/>
            <a:chOff x="0" y="0"/>
            <a:chExt cx="22194332" cy="12392113"/>
          </a:xfrm>
        </p:grpSpPr>
        <p:sp>
          <p:nvSpPr>
            <p:cNvPr id="175" name="Google Shape;175;p15"/>
            <p:cNvSpPr/>
            <p:nvPr/>
          </p:nvSpPr>
          <p:spPr>
            <a:xfrm>
              <a:off x="4028" y="1210497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176" name="Google Shape;176;p15"/>
            <p:cNvSpPr/>
            <p:nvPr/>
          </p:nvSpPr>
          <p:spPr>
            <a:xfrm>
              <a:off x="0" y="77552"/>
              <a:ext cx="340312" cy="12301860"/>
            </a:xfrm>
            <a:custGeom>
              <a:rect b="b" l="l" r="r" t="t"/>
              <a:pathLst>
                <a:path extrusionOk="0" h="12301860" w="340312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5322991" t="0"/>
              </a:stretch>
            </a:blipFill>
            <a:ln>
              <a:noFill/>
            </a:ln>
          </p:spPr>
        </p:sp>
        <p:sp>
          <p:nvSpPr>
            <p:cNvPr id="177" name="Google Shape;177;p15"/>
            <p:cNvSpPr/>
            <p:nvPr/>
          </p:nvSpPr>
          <p:spPr>
            <a:xfrm>
              <a:off x="4028" y="0"/>
              <a:ext cx="22190303" cy="261743"/>
            </a:xfrm>
            <a:custGeom>
              <a:rect b="b" l="l" r="r" t="t"/>
              <a:pathLst>
                <a:path extrusionOk="0" h="261743" w="22190303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575360" l="0" r="-524" t="0"/>
              </a:stretch>
            </a:blipFill>
            <a:ln>
              <a:noFill/>
            </a:ln>
          </p:spPr>
        </p:sp>
        <p:sp>
          <p:nvSpPr>
            <p:cNvPr id="178" name="Google Shape;178;p15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rect b="b" l="l" r="r" t="t"/>
              <a:pathLst>
                <a:path extrusionOk="0" h="290346" w="12379413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55511" l="0" r="-524" t="0"/>
              </a:stretch>
            </a:blipFill>
            <a:ln>
              <a:noFill/>
            </a:ln>
          </p:spPr>
        </p:sp>
      </p:grpSp>
      <p:sp>
        <p:nvSpPr>
          <p:cNvPr id="179" name="Google Shape;179;p15"/>
          <p:cNvSpPr/>
          <p:nvPr/>
        </p:nvSpPr>
        <p:spPr>
          <a:xfrm>
            <a:off x="9144000" y="567004"/>
            <a:ext cx="6207125" cy="620710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1433800" y="883500"/>
            <a:ext cx="73182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Performance &amp; Quality Constraints</a:t>
            </a:r>
            <a:endParaRPr sz="100"/>
          </a:p>
        </p:txBody>
      </p:sp>
      <p:grpSp>
        <p:nvGrpSpPr>
          <p:cNvPr id="181" name="Google Shape;181;p15"/>
          <p:cNvGrpSpPr/>
          <p:nvPr/>
        </p:nvGrpSpPr>
        <p:grpSpPr>
          <a:xfrm>
            <a:off x="14829141" y="1642889"/>
            <a:ext cx="1722163" cy="1722163"/>
            <a:chOff x="0" y="0"/>
            <a:chExt cx="812800" cy="812800"/>
          </a:xfrm>
        </p:grpSpPr>
        <p:sp>
          <p:nvSpPr>
            <p:cNvPr id="182" name="Google Shape;18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5"/>
          <p:cNvSpPr/>
          <p:nvPr/>
        </p:nvSpPr>
        <p:spPr>
          <a:xfrm>
            <a:off x="13763109" y="4968106"/>
            <a:ext cx="2254250" cy="225424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6773" r="-2677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 txBox="1"/>
          <p:nvPr/>
        </p:nvSpPr>
        <p:spPr>
          <a:xfrm>
            <a:off x="2315675" y="4927013"/>
            <a:ext cx="758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Inference ≤ 3 s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per article (CPU)</a:t>
            </a:r>
            <a:endParaRPr/>
          </a:p>
        </p:txBody>
      </p:sp>
      <p:grpSp>
        <p:nvGrpSpPr>
          <p:cNvPr id="186" name="Google Shape;186;p15"/>
          <p:cNvGrpSpPr/>
          <p:nvPr/>
        </p:nvGrpSpPr>
        <p:grpSpPr>
          <a:xfrm>
            <a:off x="1433807" y="4859292"/>
            <a:ext cx="628051" cy="628051"/>
            <a:chOff x="0" y="0"/>
            <a:chExt cx="812800" cy="812800"/>
          </a:xfrm>
        </p:grpSpPr>
        <p:sp>
          <p:nvSpPr>
            <p:cNvPr id="187" name="Google Shape;187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5"/>
          <p:cNvGrpSpPr/>
          <p:nvPr/>
        </p:nvGrpSpPr>
        <p:grpSpPr>
          <a:xfrm>
            <a:off x="1433807" y="5828981"/>
            <a:ext cx="628051" cy="628051"/>
            <a:chOff x="0" y="0"/>
            <a:chExt cx="812800" cy="812800"/>
          </a:xfrm>
        </p:grpSpPr>
        <p:sp>
          <p:nvSpPr>
            <p:cNvPr id="190" name="Google Shape;190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5"/>
          <p:cNvSpPr txBox="1"/>
          <p:nvPr/>
        </p:nvSpPr>
        <p:spPr>
          <a:xfrm>
            <a:off x="2333975" y="5601225"/>
            <a:ext cx="77409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Web UI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shows results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 ≤ 2 s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after prediction</a:t>
            </a: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2315676" y="6866413"/>
            <a:ext cx="89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~95%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uptime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during testing sessions</a:t>
            </a:r>
            <a:endParaRPr/>
          </a:p>
        </p:txBody>
      </p:sp>
      <p:grpSp>
        <p:nvGrpSpPr>
          <p:cNvPr id="194" name="Google Shape;194;p15"/>
          <p:cNvGrpSpPr/>
          <p:nvPr/>
        </p:nvGrpSpPr>
        <p:grpSpPr>
          <a:xfrm>
            <a:off x="1433794" y="6798655"/>
            <a:ext cx="628051" cy="628051"/>
            <a:chOff x="0" y="0"/>
            <a:chExt cx="812800" cy="812800"/>
          </a:xfrm>
        </p:grpSpPr>
        <p:sp>
          <p:nvSpPr>
            <p:cNvPr id="195" name="Google Shape;19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5"/>
          <p:cNvSpPr txBox="1"/>
          <p:nvPr/>
        </p:nvSpPr>
        <p:spPr>
          <a:xfrm>
            <a:off x="2315675" y="7754425"/>
            <a:ext cx="982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Secure HTTPS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 communication + auth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tokens</a:t>
            </a:r>
            <a:endParaRPr b="1"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1433794" y="7686693"/>
            <a:ext cx="628051" cy="628051"/>
            <a:chOff x="0" y="0"/>
            <a:chExt cx="812800" cy="812800"/>
          </a:xfrm>
        </p:grpSpPr>
        <p:sp>
          <p:nvSpPr>
            <p:cNvPr id="199" name="Google Shape;19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15"/>
          <p:cNvSpPr txBox="1"/>
          <p:nvPr/>
        </p:nvSpPr>
        <p:spPr>
          <a:xfrm>
            <a:off x="2315675" y="8642475"/>
            <a:ext cx="110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Modular design → easy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maintenance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&amp; future </a:t>
            </a: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scaling</a:t>
            </a:r>
            <a:endParaRPr b="1"/>
          </a:p>
        </p:txBody>
      </p:sp>
      <p:grpSp>
        <p:nvGrpSpPr>
          <p:cNvPr id="202" name="Google Shape;202;p15"/>
          <p:cNvGrpSpPr/>
          <p:nvPr/>
        </p:nvGrpSpPr>
        <p:grpSpPr>
          <a:xfrm>
            <a:off x="1433794" y="8574743"/>
            <a:ext cx="628051" cy="628051"/>
            <a:chOff x="0" y="0"/>
            <a:chExt cx="812800" cy="812800"/>
          </a:xfrm>
        </p:grpSpPr>
        <p:sp>
          <p:nvSpPr>
            <p:cNvPr id="203" name="Google Shape;203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6"/>
          <p:cNvGrpSpPr/>
          <p:nvPr/>
        </p:nvGrpSpPr>
        <p:grpSpPr>
          <a:xfrm>
            <a:off x="10246919" y="-1629451"/>
            <a:ext cx="11281767" cy="12213989"/>
            <a:chOff x="0" y="0"/>
            <a:chExt cx="750764" cy="812800"/>
          </a:xfrm>
        </p:grpSpPr>
        <p:sp>
          <p:nvSpPr>
            <p:cNvPr id="210" name="Google Shape;210;p16"/>
            <p:cNvSpPr/>
            <p:nvPr/>
          </p:nvSpPr>
          <p:spPr>
            <a:xfrm>
              <a:off x="0" y="0"/>
              <a:ext cx="750764" cy="812800"/>
            </a:xfrm>
            <a:custGeom>
              <a:rect b="b" l="l" r="r" t="t"/>
              <a:pathLst>
                <a:path extrusionOk="0" h="812800" w="750764">
                  <a:moveTo>
                    <a:pt x="375382" y="0"/>
                  </a:moveTo>
                  <a:cubicBezTo>
                    <a:pt x="168064" y="0"/>
                    <a:pt x="0" y="181951"/>
                    <a:pt x="0" y="406400"/>
                  </a:cubicBezTo>
                  <a:cubicBezTo>
                    <a:pt x="0" y="630849"/>
                    <a:pt x="168064" y="812800"/>
                    <a:pt x="375382" y="812800"/>
                  </a:cubicBezTo>
                  <a:cubicBezTo>
                    <a:pt x="582700" y="812800"/>
                    <a:pt x="750764" y="630849"/>
                    <a:pt x="750764" y="406400"/>
                  </a:cubicBezTo>
                  <a:cubicBezTo>
                    <a:pt x="750764" y="181951"/>
                    <a:pt x="582700" y="0"/>
                    <a:pt x="375382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6"/>
          <p:cNvSpPr/>
          <p:nvPr/>
        </p:nvSpPr>
        <p:spPr>
          <a:xfrm flipH="1">
            <a:off x="9335585" y="242367"/>
            <a:ext cx="10732861" cy="12579826"/>
          </a:xfrm>
          <a:custGeom>
            <a:rect b="b" l="l" r="r" t="t"/>
            <a:pathLst>
              <a:path extrusionOk="0" h="12579826" w="10732861">
                <a:moveTo>
                  <a:pt x="10732861" y="0"/>
                </a:moveTo>
                <a:lnTo>
                  <a:pt x="0" y="0"/>
                </a:lnTo>
                <a:lnTo>
                  <a:pt x="0" y="12579826"/>
                </a:lnTo>
                <a:lnTo>
                  <a:pt x="10732861" y="12579826"/>
                </a:lnTo>
                <a:lnTo>
                  <a:pt x="107328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7205" t="0"/>
            </a:stretch>
          </a:blipFill>
          <a:ln>
            <a:noFill/>
          </a:ln>
        </p:spPr>
      </p:sp>
      <p:sp>
        <p:nvSpPr>
          <p:cNvPr id="213" name="Google Shape;213;p16"/>
          <p:cNvSpPr txBox="1"/>
          <p:nvPr/>
        </p:nvSpPr>
        <p:spPr>
          <a:xfrm>
            <a:off x="6024555" y="3886438"/>
            <a:ext cx="40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Each prediction</a:t>
            </a:r>
            <a:endParaRPr sz="1800"/>
          </a:p>
        </p:txBody>
      </p:sp>
      <p:grpSp>
        <p:nvGrpSpPr>
          <p:cNvPr id="214" name="Google Shape;214;p16"/>
          <p:cNvGrpSpPr/>
          <p:nvPr/>
        </p:nvGrpSpPr>
        <p:grpSpPr>
          <a:xfrm>
            <a:off x="1588066" y="3886400"/>
            <a:ext cx="3870687" cy="4582972"/>
            <a:chOff x="-484217" y="-48250"/>
            <a:chExt cx="5160917" cy="6110628"/>
          </a:xfrm>
        </p:grpSpPr>
        <p:sp>
          <p:nvSpPr>
            <p:cNvPr id="215" name="Google Shape;215;p16"/>
            <p:cNvSpPr txBox="1"/>
            <p:nvPr/>
          </p:nvSpPr>
          <p:spPr>
            <a:xfrm>
              <a:off x="-484200" y="-48250"/>
              <a:ext cx="5160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Montserrat"/>
                  <a:ea typeface="Montserrat"/>
                  <a:cs typeface="Montserrat"/>
                  <a:sym typeface="Montserrat"/>
                </a:rPr>
                <a:t>F1-score</a:t>
              </a:r>
              <a:endParaRPr sz="1800"/>
            </a:p>
          </p:txBody>
        </p:sp>
        <p:sp>
          <p:nvSpPr>
            <p:cNvPr id="216" name="Google Shape;216;p16"/>
            <p:cNvSpPr txBox="1"/>
            <p:nvPr/>
          </p:nvSpPr>
          <p:spPr>
            <a:xfrm>
              <a:off x="-484217" y="3596928"/>
              <a:ext cx="5160900" cy="16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Montserrat"/>
                  <a:ea typeface="Montserrat"/>
                  <a:cs typeface="Montserrat"/>
                  <a:sym typeface="Montserrat"/>
                </a:rPr>
                <a:t>Deterministic training</a:t>
              </a:r>
              <a:endParaRPr sz="1800"/>
            </a:p>
          </p:txBody>
        </p:sp>
        <p:sp>
          <p:nvSpPr>
            <p:cNvPr id="217" name="Google Shape;217;p16"/>
            <p:cNvSpPr txBox="1"/>
            <p:nvPr/>
          </p:nvSpPr>
          <p:spPr>
            <a:xfrm>
              <a:off x="-484200" y="908800"/>
              <a:ext cx="4192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Montserrat"/>
                  <a:ea typeface="Montserrat"/>
                  <a:cs typeface="Montserrat"/>
                  <a:sym typeface="Montserrat"/>
                </a:rPr>
                <a:t>≥ 0.85 on test set</a:t>
              </a:r>
              <a:endParaRPr sz="27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8" name="Google Shape;218;p16"/>
            <p:cNvSpPr txBox="1"/>
            <p:nvPr/>
          </p:nvSpPr>
          <p:spPr>
            <a:xfrm>
              <a:off x="-484200" y="5508278"/>
              <a:ext cx="4381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Montserrat"/>
                  <a:ea typeface="Montserrat"/>
                  <a:cs typeface="Montserrat"/>
                  <a:sym typeface="Montserrat"/>
                </a:rPr>
                <a:t>with fixed seeds</a:t>
              </a:r>
              <a:r>
                <a:rPr i="0" lang="en-US" sz="2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7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9" name="Google Shape;219;p16"/>
          <p:cNvGrpSpPr/>
          <p:nvPr/>
        </p:nvGrpSpPr>
        <p:grpSpPr>
          <a:xfrm>
            <a:off x="5207039" y="3849486"/>
            <a:ext cx="628051" cy="628051"/>
            <a:chOff x="0" y="0"/>
            <a:chExt cx="812800" cy="812800"/>
          </a:xfrm>
        </p:grpSpPr>
        <p:sp>
          <p:nvSpPr>
            <p:cNvPr id="220" name="Google Shape;22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6"/>
          <p:cNvGrpSpPr/>
          <p:nvPr/>
        </p:nvGrpSpPr>
        <p:grpSpPr>
          <a:xfrm>
            <a:off x="5412701" y="6915785"/>
            <a:ext cx="628058" cy="628058"/>
            <a:chOff x="0" y="0"/>
            <a:chExt cx="812800" cy="812800"/>
          </a:xfrm>
        </p:grpSpPr>
        <p:sp>
          <p:nvSpPr>
            <p:cNvPr id="223" name="Google Shape;22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6"/>
          <p:cNvGrpSpPr/>
          <p:nvPr/>
        </p:nvGrpSpPr>
        <p:grpSpPr>
          <a:xfrm>
            <a:off x="772875" y="3849486"/>
            <a:ext cx="628051" cy="628051"/>
            <a:chOff x="0" y="0"/>
            <a:chExt cx="812800" cy="812800"/>
          </a:xfrm>
        </p:grpSpPr>
        <p:sp>
          <p:nvSpPr>
            <p:cNvPr id="226" name="Google Shape;22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772875" y="6915785"/>
            <a:ext cx="628051" cy="628051"/>
            <a:chOff x="0" y="0"/>
            <a:chExt cx="812800" cy="812800"/>
          </a:xfrm>
        </p:grpSpPr>
        <p:sp>
          <p:nvSpPr>
            <p:cNvPr id="229" name="Google Shape;22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6"/>
          <p:cNvSpPr/>
          <p:nvPr/>
        </p:nvSpPr>
        <p:spPr>
          <a:xfrm>
            <a:off x="9641233" y="2428070"/>
            <a:ext cx="1587500" cy="158749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8578" r="-25045" t="-295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513625" y="1076200"/>
            <a:ext cx="10014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Performance Goals</a:t>
            </a:r>
            <a:endParaRPr/>
          </a:p>
        </p:txBody>
      </p:sp>
      <p:sp>
        <p:nvSpPr>
          <p:cNvPr id="233" name="Google Shape;233;p16"/>
          <p:cNvSpPr txBox="1"/>
          <p:nvPr/>
        </p:nvSpPr>
        <p:spPr>
          <a:xfrm>
            <a:off x="6214167" y="6952760"/>
            <a:ext cx="40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Review ≥ 10</a:t>
            </a:r>
            <a:endParaRPr sz="1800"/>
          </a:p>
        </p:txBody>
      </p:sp>
      <p:sp>
        <p:nvSpPr>
          <p:cNvPr id="234" name="Google Shape;234;p16"/>
          <p:cNvSpPr txBox="1"/>
          <p:nvPr/>
        </p:nvSpPr>
        <p:spPr>
          <a:xfrm>
            <a:off x="6040751" y="4587174"/>
            <a:ext cx="344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ontserrat"/>
                <a:ea typeface="Montserrat"/>
                <a:cs typeface="Montserrat"/>
                <a:sym typeface="Montserrat"/>
              </a:rPr>
              <a:t>≤ 3 s on laptop CPU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6224130" y="7730766"/>
            <a:ext cx="3257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ontserrat"/>
                <a:ea typeface="Montserrat"/>
                <a:cs typeface="Montserrat"/>
                <a:sym typeface="Montserrat"/>
              </a:rPr>
              <a:t>misclassified samples</a:t>
            </a:r>
            <a:br>
              <a:rPr lang="en-US" sz="2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700">
                <a:latin typeface="Montserrat"/>
                <a:ea typeface="Montserrat"/>
                <a:cs typeface="Montserrat"/>
                <a:sym typeface="Montserrat"/>
              </a:rPr>
              <a:t>for analysis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/>
        </p:nvSpPr>
        <p:spPr>
          <a:xfrm>
            <a:off x="1632888" y="1241700"/>
            <a:ext cx="15022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&amp; Solutions</a:t>
            </a:r>
            <a:endParaRPr/>
          </a:p>
        </p:txBody>
      </p:sp>
      <p:sp>
        <p:nvSpPr>
          <p:cNvPr id="241" name="Google Shape;241;p17"/>
          <p:cNvSpPr txBox="1"/>
          <p:nvPr/>
        </p:nvSpPr>
        <p:spPr>
          <a:xfrm>
            <a:off x="2095500" y="3429000"/>
            <a:ext cx="14097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Bias: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 political tone → false fake detections → evaluate by subject</a:t>
            </a:r>
            <a:br>
              <a:rPr lang="en-US" sz="4000">
                <a:latin typeface="Montserrat"/>
                <a:ea typeface="Montserrat"/>
                <a:cs typeface="Montserrat"/>
                <a:sym typeface="Montserrat"/>
              </a:rPr>
            </a:b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Imbalance/leakage: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 uneven classes → use stratified splits + regularization</a:t>
            </a:r>
            <a:br>
              <a:rPr lang="en-US" sz="4000">
                <a:latin typeface="Montserrat"/>
                <a:ea typeface="Montserrat"/>
                <a:cs typeface="Montserrat"/>
                <a:sym typeface="Montserrat"/>
              </a:rPr>
            </a:b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➔"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Overfitting:</a:t>
            </a: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 sparse features → apply dropout &amp; early stopping</a:t>
            </a:r>
            <a:endParaRPr sz="4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Agency Pitch Deck">
  <a:themeElements>
    <a:clrScheme name="Office">
      <a:dk1>
        <a:srgbClr val="1557FF"/>
      </a:dk1>
      <a:lt1>
        <a:srgbClr val="FFFFFF"/>
      </a:lt1>
      <a:dk2>
        <a:srgbClr val="4F7DCF"/>
      </a:dk2>
      <a:lt2>
        <a:srgbClr val="7EB7E8"/>
      </a:lt2>
      <a:accent1>
        <a:srgbClr val="CDFFD8"/>
      </a:accent1>
      <a:accent2>
        <a:srgbClr val="888888"/>
      </a:accent2>
      <a:accent3>
        <a:srgbClr val="191919"/>
      </a:accent3>
      <a:accent4>
        <a:srgbClr val="1557FF"/>
      </a:accent4>
      <a:accent5>
        <a:srgbClr val="4F7DCF"/>
      </a:accent5>
      <a:accent6>
        <a:srgbClr val="CDFFD8"/>
      </a:accent6>
      <a:hlink>
        <a:srgbClr val="155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